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53" r:id="rId2"/>
    <p:sldMasterId id="2147483729" r:id="rId3"/>
    <p:sldMasterId id="2147483764" r:id="rId4"/>
    <p:sldMasterId id="2147483769" r:id="rId5"/>
  </p:sldMasterIdLst>
  <p:notesMasterIdLst>
    <p:notesMasterId r:id="rId142"/>
  </p:notesMasterIdLst>
  <p:handoutMasterIdLst>
    <p:handoutMasterId r:id="rId143"/>
  </p:handoutMasterIdLst>
  <p:sldIdLst>
    <p:sldId id="256" r:id="rId6"/>
    <p:sldId id="433" r:id="rId7"/>
    <p:sldId id="428" r:id="rId8"/>
    <p:sldId id="429" r:id="rId9"/>
    <p:sldId id="437" r:id="rId10"/>
    <p:sldId id="410" r:id="rId11"/>
    <p:sldId id="411" r:id="rId12"/>
    <p:sldId id="454" r:id="rId13"/>
    <p:sldId id="558" r:id="rId14"/>
    <p:sldId id="457" r:id="rId15"/>
    <p:sldId id="320" r:id="rId16"/>
    <p:sldId id="559" r:id="rId17"/>
    <p:sldId id="560" r:id="rId18"/>
    <p:sldId id="364" r:id="rId19"/>
    <p:sldId id="324" r:id="rId20"/>
    <p:sldId id="313" r:id="rId21"/>
    <p:sldId id="573" r:id="rId22"/>
    <p:sldId id="360" r:id="rId23"/>
    <p:sldId id="458" r:id="rId24"/>
    <p:sldId id="562" r:id="rId25"/>
    <p:sldId id="321" r:id="rId26"/>
    <p:sldId id="312" r:id="rId27"/>
    <p:sldId id="311" r:id="rId28"/>
    <p:sldId id="563" r:id="rId29"/>
    <p:sldId id="370" r:id="rId30"/>
    <p:sldId id="453" r:id="rId31"/>
    <p:sldId id="576" r:id="rId32"/>
    <p:sldId id="349" r:id="rId33"/>
    <p:sldId id="365" r:id="rId34"/>
    <p:sldId id="366" r:id="rId35"/>
    <p:sldId id="323" r:id="rId36"/>
    <p:sldId id="488" r:id="rId37"/>
    <p:sldId id="565" r:id="rId38"/>
    <p:sldId id="462" r:id="rId39"/>
    <p:sldId id="564" r:id="rId40"/>
    <p:sldId id="424" r:id="rId41"/>
    <p:sldId id="547" r:id="rId42"/>
    <p:sldId id="348" r:id="rId43"/>
    <p:sldId id="548" r:id="rId44"/>
    <p:sldId id="463" r:id="rId45"/>
    <p:sldId id="567" r:id="rId46"/>
    <p:sldId id="568" r:id="rId47"/>
    <p:sldId id="425" r:id="rId48"/>
    <p:sldId id="551" r:id="rId49"/>
    <p:sldId id="532" r:id="rId50"/>
    <p:sldId id="378" r:id="rId51"/>
    <p:sldId id="471" r:id="rId52"/>
    <p:sldId id="413" r:id="rId53"/>
    <p:sldId id="566" r:id="rId54"/>
    <p:sldId id="552" r:id="rId55"/>
    <p:sldId id="381" r:id="rId56"/>
    <p:sldId id="476" r:id="rId57"/>
    <p:sldId id="574" r:id="rId58"/>
    <p:sldId id="543" r:id="rId59"/>
    <p:sldId id="549" r:id="rId60"/>
    <p:sldId id="575" r:id="rId61"/>
    <p:sldId id="569" r:id="rId62"/>
    <p:sldId id="570" r:id="rId63"/>
    <p:sldId id="571" r:id="rId64"/>
    <p:sldId id="534" r:id="rId65"/>
    <p:sldId id="387" r:id="rId66"/>
    <p:sldId id="533" r:id="rId67"/>
    <p:sldId id="473" r:id="rId68"/>
    <p:sldId id="481" r:id="rId69"/>
    <p:sldId id="553" r:id="rId70"/>
    <p:sldId id="554" r:id="rId71"/>
    <p:sldId id="472" r:id="rId72"/>
    <p:sldId id="388" r:id="rId73"/>
    <p:sldId id="389" r:id="rId74"/>
    <p:sldId id="480" r:id="rId75"/>
    <p:sldId id="391" r:id="rId76"/>
    <p:sldId id="392" r:id="rId77"/>
    <p:sldId id="535" r:id="rId78"/>
    <p:sldId id="474" r:id="rId79"/>
    <p:sldId id="390" r:id="rId80"/>
    <p:sldId id="396" r:id="rId81"/>
    <p:sldId id="417" r:id="rId82"/>
    <p:sldId id="418" r:id="rId83"/>
    <p:sldId id="419" r:id="rId84"/>
    <p:sldId id="420" r:id="rId85"/>
    <p:sldId id="482" r:id="rId86"/>
    <p:sldId id="545" r:id="rId87"/>
    <p:sldId id="544" r:id="rId88"/>
    <p:sldId id="443" r:id="rId89"/>
    <p:sldId id="475" r:id="rId90"/>
    <p:sldId id="444" r:id="rId91"/>
    <p:sldId id="438" r:id="rId92"/>
    <p:sldId id="440" r:id="rId93"/>
    <p:sldId id="441" r:id="rId94"/>
    <p:sldId id="555" r:id="rId95"/>
    <p:sldId id="578" r:id="rId96"/>
    <p:sldId id="503" r:id="rId97"/>
    <p:sldId id="504" r:id="rId98"/>
    <p:sldId id="314" r:id="rId99"/>
    <p:sldId id="426" r:id="rId100"/>
    <p:sldId id="329" r:id="rId101"/>
    <p:sldId id="369" r:id="rId102"/>
    <p:sldId id="327" r:id="rId103"/>
    <p:sldId id="447" r:id="rId104"/>
    <p:sldId id="330" r:id="rId105"/>
    <p:sldId id="328" r:id="rId106"/>
    <p:sldId id="556" r:id="rId107"/>
    <p:sldId id="326" r:id="rId108"/>
    <p:sldId id="536" r:id="rId109"/>
    <p:sldId id="384" r:id="rId110"/>
    <p:sldId id="577" r:id="rId111"/>
    <p:sldId id="368" r:id="rId112"/>
    <p:sldId id="469" r:id="rId113"/>
    <p:sldId id="470" r:id="rId114"/>
    <p:sldId id="445" r:id="rId115"/>
    <p:sldId id="464" r:id="rId116"/>
    <p:sldId id="446" r:id="rId117"/>
    <p:sldId id="448" r:id="rId118"/>
    <p:sldId id="449" r:id="rId119"/>
    <p:sldId id="514" r:id="rId120"/>
    <p:sldId id="345" r:id="rId121"/>
    <p:sldId id="336" r:id="rId122"/>
    <p:sldId id="465" r:id="rId123"/>
    <p:sldId id="546" r:id="rId124"/>
    <p:sldId id="450" r:id="rId125"/>
    <p:sldId id="451" r:id="rId126"/>
    <p:sldId id="346" r:id="rId127"/>
    <p:sldId id="452" r:id="rId128"/>
    <p:sldId id="466" r:id="rId129"/>
    <p:sldId id="356" r:id="rId130"/>
    <p:sldId id="459" r:id="rId131"/>
    <p:sldId id="334" r:id="rId132"/>
    <p:sldId id="460" r:id="rId133"/>
    <p:sldId id="335" r:id="rId134"/>
    <p:sldId id="456" r:id="rId135"/>
    <p:sldId id="461" r:id="rId136"/>
    <p:sldId id="478" r:id="rId137"/>
    <p:sldId id="421" r:id="rId138"/>
    <p:sldId id="422" r:id="rId139"/>
    <p:sldId id="423" r:id="rId140"/>
    <p:sldId id="357" r:id="rId14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C. Андреева" initials="НCА" lastIdx="3" clrIdx="0">
    <p:extLst>
      <p:ext uri="{19B8F6BF-5375-455C-9EA6-DF929625EA0E}">
        <p15:presenceInfo xmlns:p15="http://schemas.microsoft.com/office/powerpoint/2012/main" userId="S-1-5-21-4039023425-3831810738-3154312855-5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A5D80"/>
    <a:srgbClr val="304961"/>
    <a:srgbClr val="DBF0FC"/>
    <a:srgbClr val="FFE07D"/>
    <a:srgbClr val="304861"/>
    <a:srgbClr val="FFDF7C"/>
    <a:srgbClr val="2F415F"/>
    <a:srgbClr val="333F50"/>
    <a:srgbClr val="233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4" autoAdjust="0"/>
    <p:restoredTop sz="91111" autoAdjust="0"/>
  </p:normalViewPr>
  <p:slideViewPr>
    <p:cSldViewPr snapToGrid="0">
      <p:cViewPr varScale="1">
        <p:scale>
          <a:sx n="79" d="100"/>
          <a:sy n="79" d="100"/>
        </p:scale>
        <p:origin x="1378" y="67"/>
      </p:cViewPr>
      <p:guideLst>
        <p:guide orient="horz" pos="2183"/>
        <p:guide pos="2925"/>
      </p:guideLst>
    </p:cSldViewPr>
  </p:slideViewPr>
  <p:outlineViewPr>
    <p:cViewPr>
      <p:scale>
        <a:sx n="33" d="100"/>
        <a:sy n="33" d="100"/>
      </p:scale>
      <p:origin x="0" y="-15018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2208" y="9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handoutMaster" Target="handoutMasters/handoutMaster1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26D1E4-0D5C-4FF1-9CD6-6441BC209376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Нормы горных и геолого-разведочных работ</a:t>
          </a:r>
        </a:p>
      </dgm:t>
    </dgm:pt>
    <dgm:pt modelId="{FB5314A9-F83C-425C-B537-723DABAFF352}" type="parTrans" cxnId="{97251A8A-D99F-48F0-80E6-BD0452B87254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3BCFE7-9409-4186-8CBF-710B6FEB5372}" type="sibTrans" cxnId="{97251A8A-D99F-48F0-80E6-BD0452B87254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DB1BA1C-6DFC-463A-9A1A-3F04D6CC8A65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Нормы выхода горных работ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4D0EADD-5F09-4F16-B8D9-972EE2E2B3C8}">
      <dgm:prSet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Корректировка по условиям работ</a:t>
          </a:r>
        </a:p>
      </dgm:t>
    </dgm:pt>
    <dgm:pt modelId="{D14A6CF3-42B7-4060-8E51-8620FCAB347A}" type="sibTrans" cxnId="{D55981D4-1400-4659-9627-199BE8E9404F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A7AB3D-EC6F-4632-B419-8604E1959681}" type="parTrans" cxnId="{D55981D4-1400-4659-9627-199BE8E9404F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9D8359-6C13-4D11-BA50-590B1EE3B1E6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Параметры цикла транспортировки и нормы технологических перевозок</a:t>
          </a:r>
        </a:p>
      </dgm:t>
    </dgm:pt>
    <dgm:pt modelId="{14F0BA17-AD3A-4984-9745-7B773BAC0132}" type="sibTrans" cxnId="{103A8619-305F-430B-9FD4-19C28B6776BA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F5181C8-1AD2-4EBD-BBF3-DDA24AD9E947}" type="parTrans" cxnId="{103A8619-305F-430B-9FD4-19C28B6776BA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37CCEE-54E6-4B85-A60D-2BED5B5B5B5C}">
      <dgm:prSet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Установка объемного веса горной массы по участкам работ </a:t>
          </a:r>
        </a:p>
      </dgm:t>
    </dgm:pt>
    <dgm:pt modelId="{496FA1FF-D415-413E-9F64-3A220B53AFBF}" type="parTrans" cxnId="{2E0EC263-DED1-4F56-821F-F937DE19BE39}">
      <dgm:prSet/>
      <dgm:spPr/>
      <dgm:t>
        <a:bodyPr/>
        <a:lstStyle/>
        <a:p>
          <a:endParaRPr lang="ru-RU" sz="2000"/>
        </a:p>
      </dgm:t>
    </dgm:pt>
    <dgm:pt modelId="{26CA20FB-A1E4-4F46-A353-2463107FA6E5}" type="sibTrans" cxnId="{2E0EC263-DED1-4F56-821F-F937DE19BE39}">
      <dgm:prSet/>
      <dgm:spPr/>
      <dgm:t>
        <a:bodyPr/>
        <a:lstStyle/>
        <a:p>
          <a:endParaRPr lang="ru-RU" sz="2000"/>
        </a:p>
      </dgm:t>
    </dgm:pt>
    <dgm:pt modelId="{9A7784C2-A410-4CF3-8975-2BD51432BA41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Направления разгрузки и замеры расстояний транспортирования</a:t>
          </a:r>
        </a:p>
      </dgm:t>
    </dgm:pt>
    <dgm:pt modelId="{C492FDFD-4CF1-43D3-8DFC-3D6FB58C3810}" type="parTrans" cxnId="{3C236259-6DA1-4875-8B10-62344170E50B}">
      <dgm:prSet/>
      <dgm:spPr/>
      <dgm:t>
        <a:bodyPr/>
        <a:lstStyle/>
        <a:p>
          <a:endParaRPr lang="ru-RU" sz="2000"/>
        </a:p>
      </dgm:t>
    </dgm:pt>
    <dgm:pt modelId="{28260625-59E2-4F84-A291-63981302B2FD}" type="sibTrans" cxnId="{3C236259-6DA1-4875-8B10-62344170E50B}">
      <dgm:prSet/>
      <dgm:spPr/>
      <dgm:t>
        <a:bodyPr/>
        <a:lstStyle/>
        <a:p>
          <a:endParaRPr lang="ru-RU" sz="2000"/>
        </a:p>
      </dgm:t>
    </dgm:pt>
    <dgm:pt modelId="{E030037F-A9F4-4A24-88E2-F5B17919F625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Нормы загрузки (пропускной способности) транспорта</a:t>
          </a:r>
        </a:p>
      </dgm:t>
    </dgm:pt>
    <dgm:pt modelId="{2A681C95-49B2-4C6C-A7D8-89B659A28BE7}" type="parTrans" cxnId="{667522C5-94CF-44E4-8398-1B642E4A1A4B}">
      <dgm:prSet/>
      <dgm:spPr/>
      <dgm:t>
        <a:bodyPr/>
        <a:lstStyle/>
        <a:p>
          <a:endParaRPr lang="ru-RU" sz="2000"/>
        </a:p>
      </dgm:t>
    </dgm:pt>
    <dgm:pt modelId="{BFFE4FA2-CE07-4265-B904-116C58D7DEFC}" type="sibTrans" cxnId="{667522C5-94CF-44E4-8398-1B642E4A1A4B}">
      <dgm:prSet/>
      <dgm:spPr/>
      <dgm:t>
        <a:bodyPr/>
        <a:lstStyle/>
        <a:p>
          <a:endParaRPr lang="ru-RU" sz="2000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B0222-68A2-4F1B-9B3F-C961D222CCBD}" type="pres">
      <dgm:prSet presAssocID="{D226D1E4-0D5C-4FF1-9CD6-6441BC209376}" presName="composite" presStyleCnt="0"/>
      <dgm:spPr/>
    </dgm:pt>
    <dgm:pt modelId="{E97FD6DF-0D4F-4452-A32F-CB62BB16AD66}" type="pres">
      <dgm:prSet presAssocID="{D226D1E4-0D5C-4FF1-9CD6-6441BC209376}" presName="imgShp" presStyleLbl="fgImgPlace1" presStyleIdx="0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6AB8A508-9A42-4B3D-90D4-51FD9218E69F}" type="pres">
      <dgm:prSet presAssocID="{D226D1E4-0D5C-4FF1-9CD6-6441BC209376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4932E-1088-4D26-9C6C-C5305A8F5135}" type="pres">
      <dgm:prSet presAssocID="{683BCFE7-9409-4186-8CBF-710B6FEB5372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1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6010D8B9-DE62-4833-AEDF-DDD169A04E65}" type="pres">
      <dgm:prSet presAssocID="{EDB1BA1C-6DFC-463A-9A1A-3F04D6CC8A65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42918607-A111-4FCD-AC8D-B93F63EDF06A}" type="pres">
      <dgm:prSet presAssocID="{E030037F-A9F4-4A24-88E2-F5B17919F625}" presName="composite" presStyleCnt="0"/>
      <dgm:spPr/>
    </dgm:pt>
    <dgm:pt modelId="{4543F9FC-EC0A-4478-A439-A4F258B86908}" type="pres">
      <dgm:prSet presAssocID="{E030037F-A9F4-4A24-88E2-F5B17919F625}" presName="imgShp" presStyleLbl="fgImgPlace1" presStyleIdx="2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B384CEEC-6EA4-4287-90B4-E8F4F2EBE64A}" type="pres">
      <dgm:prSet presAssocID="{E030037F-A9F4-4A24-88E2-F5B17919F625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E13EA-9828-4BAF-80A5-0F47997192B4}" type="pres">
      <dgm:prSet presAssocID="{BFFE4FA2-CE07-4265-B904-116C58D7DEFC}" presName="spacing" presStyleCnt="0"/>
      <dgm:spPr/>
    </dgm:pt>
    <dgm:pt modelId="{E3AE32B5-D246-4BCC-9EC6-CB730303C943}" type="pres">
      <dgm:prSet presAssocID="{9A7784C2-A410-4CF3-8975-2BD51432BA41}" presName="composite" presStyleCnt="0"/>
      <dgm:spPr/>
    </dgm:pt>
    <dgm:pt modelId="{6884A1A7-3323-40A6-AE13-EA561497111F}" type="pres">
      <dgm:prSet presAssocID="{9A7784C2-A410-4CF3-8975-2BD51432BA41}" presName="imgShp" presStyleLbl="fgImgPlace1" presStyleIdx="3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0E9F2FCE-39F5-4379-A4E6-FAF422EF1CDD}" type="pres">
      <dgm:prSet presAssocID="{9A7784C2-A410-4CF3-8975-2BD51432BA41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E7046-312B-40BE-AB23-9DF282AF321F}" type="pres">
      <dgm:prSet presAssocID="{28260625-59E2-4F84-A291-63981302B2FD}" presName="spacing" presStyleCnt="0"/>
      <dgm:spPr/>
    </dgm:pt>
    <dgm:pt modelId="{878C55F8-BF26-4C86-A491-97A89B6F8CF2}" type="pres">
      <dgm:prSet presAssocID="{729D8359-6C13-4D11-BA50-590B1EE3B1E6}" presName="composite" presStyleCnt="0"/>
      <dgm:spPr/>
    </dgm:pt>
    <dgm:pt modelId="{1DD96B74-D88E-40E2-87C2-404079D9C6C3}" type="pres">
      <dgm:prSet presAssocID="{729D8359-6C13-4D11-BA50-590B1EE3B1E6}" presName="imgShp" presStyleLbl="fgImgPlace1" presStyleIdx="4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A05BE9F7-57A1-413B-851F-39AF236A805E}" type="pres">
      <dgm:prSet presAssocID="{729D8359-6C13-4D11-BA50-590B1EE3B1E6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03CF6-841B-42C7-9E43-FE73846EEA57}" type="pres">
      <dgm:prSet presAssocID="{14F0BA17-AD3A-4984-9745-7B773BAC0132}" presName="spacing" presStyleCnt="0"/>
      <dgm:spPr/>
    </dgm:pt>
    <dgm:pt modelId="{6BACDAB9-FEE8-4025-8D3B-C977FB22EBE5}" type="pres">
      <dgm:prSet presAssocID="{A4D0EADD-5F09-4F16-B8D9-972EE2E2B3C8}" presName="composite" presStyleCnt="0"/>
      <dgm:spPr/>
    </dgm:pt>
    <dgm:pt modelId="{83B7E0B2-31F1-41D2-AA8D-31C34A771579}" type="pres">
      <dgm:prSet presAssocID="{A4D0EADD-5F09-4F16-B8D9-972EE2E2B3C8}" presName="imgShp" presStyleLbl="fgImgPlace1" presStyleIdx="5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97EC013D-F7BD-4B74-AC54-11D097024E90}" type="pres">
      <dgm:prSet presAssocID="{A4D0EADD-5F09-4F16-B8D9-972EE2E2B3C8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F227-4CD7-437F-B0FF-7BC2872C215A}" type="pres">
      <dgm:prSet presAssocID="{D14A6CF3-42B7-4060-8E51-8620FCAB347A}" presName="spacing" presStyleCnt="0"/>
      <dgm:spPr/>
    </dgm:pt>
    <dgm:pt modelId="{BF6D507C-E526-4B90-B457-13EBCDFB1D20}" type="pres">
      <dgm:prSet presAssocID="{5437CCEE-54E6-4B85-A60D-2BED5B5B5B5C}" presName="composite" presStyleCnt="0"/>
      <dgm:spPr/>
    </dgm:pt>
    <dgm:pt modelId="{040D950D-B83F-4612-8375-9C6B06C702F1}" type="pres">
      <dgm:prSet presAssocID="{5437CCEE-54E6-4B85-A60D-2BED5B5B5B5C}" presName="imgShp" presStyleLbl="fgImgPlace1" presStyleIdx="6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10F93C1A-2254-452D-A828-39364BFAE56A}" type="pres">
      <dgm:prSet presAssocID="{5437CCEE-54E6-4B85-A60D-2BED5B5B5B5C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0EC263-DED1-4F56-821F-F937DE19BE39}" srcId="{FD7DE426-AC76-48AA-B2F9-CBBCD1E3D24E}" destId="{5437CCEE-54E6-4B85-A60D-2BED5B5B5B5C}" srcOrd="6" destOrd="0" parTransId="{496FA1FF-D415-413E-9F64-3A220B53AFBF}" sibTransId="{26CA20FB-A1E4-4F46-A353-2463107FA6E5}"/>
    <dgm:cxn modelId="{DB881E1E-7904-4DD0-B51A-4B95DD1CC911}" type="presOf" srcId="{729D8359-6C13-4D11-BA50-590B1EE3B1E6}" destId="{A05BE9F7-57A1-413B-851F-39AF236A805E}" srcOrd="0" destOrd="0" presId="urn:microsoft.com/office/officeart/2005/8/layout/vList3"/>
    <dgm:cxn modelId="{98330988-54C1-47A0-8C45-0E5AFA7B308B}" type="presOf" srcId="{FD7DE426-AC76-48AA-B2F9-CBBCD1E3D24E}" destId="{4E7E0A23-BE8E-4DA9-83D0-3985B38F3176}" srcOrd="0" destOrd="0" presId="urn:microsoft.com/office/officeart/2005/8/layout/vList3"/>
    <dgm:cxn modelId="{A445AA09-E75A-4CC1-A53D-021F22E20500}" type="presOf" srcId="{A4D0EADD-5F09-4F16-B8D9-972EE2E2B3C8}" destId="{97EC013D-F7BD-4B74-AC54-11D097024E90}" srcOrd="0" destOrd="0" presId="urn:microsoft.com/office/officeart/2005/8/layout/vList3"/>
    <dgm:cxn modelId="{8C9C5F37-364B-42D1-A5F9-0AD6CE2E3261}" type="presOf" srcId="{5437CCEE-54E6-4B85-A60D-2BED5B5B5B5C}" destId="{10F93C1A-2254-452D-A828-39364BFAE56A}" srcOrd="0" destOrd="0" presId="urn:microsoft.com/office/officeart/2005/8/layout/vList3"/>
    <dgm:cxn modelId="{97251A8A-D99F-48F0-80E6-BD0452B87254}" srcId="{FD7DE426-AC76-48AA-B2F9-CBBCD1E3D24E}" destId="{D226D1E4-0D5C-4FF1-9CD6-6441BC209376}" srcOrd="0" destOrd="0" parTransId="{FB5314A9-F83C-425C-B537-723DABAFF352}" sibTransId="{683BCFE7-9409-4186-8CBF-710B6FEB5372}"/>
    <dgm:cxn modelId="{06D70752-2D25-4CB6-A21D-FBB59E1C2719}" type="presOf" srcId="{EDB1BA1C-6DFC-463A-9A1A-3F04D6CC8A65}" destId="{6010D8B9-DE62-4833-AEDF-DDD169A04E65}" srcOrd="0" destOrd="0" presId="urn:microsoft.com/office/officeart/2005/8/layout/vList3"/>
    <dgm:cxn modelId="{D55981D4-1400-4659-9627-199BE8E9404F}" srcId="{FD7DE426-AC76-48AA-B2F9-CBBCD1E3D24E}" destId="{A4D0EADD-5F09-4F16-B8D9-972EE2E2B3C8}" srcOrd="5" destOrd="0" parTransId="{17A7AB3D-EC6F-4632-B419-8604E1959681}" sibTransId="{D14A6CF3-42B7-4060-8E51-8620FCAB347A}"/>
    <dgm:cxn modelId="{3C236259-6DA1-4875-8B10-62344170E50B}" srcId="{FD7DE426-AC76-48AA-B2F9-CBBCD1E3D24E}" destId="{9A7784C2-A410-4CF3-8975-2BD51432BA41}" srcOrd="3" destOrd="0" parTransId="{C492FDFD-4CF1-43D3-8DFC-3D6FB58C3810}" sibTransId="{28260625-59E2-4F84-A291-63981302B2FD}"/>
    <dgm:cxn modelId="{D9373BF2-4631-44FE-8144-D6C1FC1D33BB}" type="presOf" srcId="{E030037F-A9F4-4A24-88E2-F5B17919F625}" destId="{B384CEEC-6EA4-4287-90B4-E8F4F2EBE64A}" srcOrd="0" destOrd="0" presId="urn:microsoft.com/office/officeart/2005/8/layout/vList3"/>
    <dgm:cxn modelId="{BC6D8777-8E2F-40B0-BCFA-C10D5759CC02}" srcId="{FD7DE426-AC76-48AA-B2F9-CBBCD1E3D24E}" destId="{EDB1BA1C-6DFC-463A-9A1A-3F04D6CC8A65}" srcOrd="1" destOrd="0" parTransId="{71A86098-E382-4507-8657-D6364DD9E377}" sibTransId="{4BFD784F-5431-4E0C-8D61-2060B8515699}"/>
    <dgm:cxn modelId="{EC21D8C6-61FB-4238-8240-7E6F0FE02753}" type="presOf" srcId="{9A7784C2-A410-4CF3-8975-2BD51432BA41}" destId="{0E9F2FCE-39F5-4379-A4E6-FAF422EF1CDD}" srcOrd="0" destOrd="0" presId="urn:microsoft.com/office/officeart/2005/8/layout/vList3"/>
    <dgm:cxn modelId="{103A8619-305F-430B-9FD4-19C28B6776BA}" srcId="{FD7DE426-AC76-48AA-B2F9-CBBCD1E3D24E}" destId="{729D8359-6C13-4D11-BA50-590B1EE3B1E6}" srcOrd="4" destOrd="0" parTransId="{BF5181C8-1AD2-4EBD-BBF3-DDA24AD9E947}" sibTransId="{14F0BA17-AD3A-4984-9745-7B773BAC0132}"/>
    <dgm:cxn modelId="{0ED349E0-7253-47F7-8B91-86AD495A36BE}" type="presOf" srcId="{D226D1E4-0D5C-4FF1-9CD6-6441BC209376}" destId="{6AB8A508-9A42-4B3D-90D4-51FD9218E69F}" srcOrd="0" destOrd="0" presId="urn:microsoft.com/office/officeart/2005/8/layout/vList3"/>
    <dgm:cxn modelId="{667522C5-94CF-44E4-8398-1B642E4A1A4B}" srcId="{FD7DE426-AC76-48AA-B2F9-CBBCD1E3D24E}" destId="{E030037F-A9F4-4A24-88E2-F5B17919F625}" srcOrd="2" destOrd="0" parTransId="{2A681C95-49B2-4C6C-A7D8-89B659A28BE7}" sibTransId="{BFFE4FA2-CE07-4265-B904-116C58D7DEFC}"/>
    <dgm:cxn modelId="{66259377-1FC0-4836-8B4C-95269513E0EB}" type="presParOf" srcId="{4E7E0A23-BE8E-4DA9-83D0-3985B38F3176}" destId="{95AB0222-68A2-4F1B-9B3F-C961D222CCBD}" srcOrd="0" destOrd="0" presId="urn:microsoft.com/office/officeart/2005/8/layout/vList3"/>
    <dgm:cxn modelId="{80F57634-57B1-47F1-BFE5-54389BF19EA1}" type="presParOf" srcId="{95AB0222-68A2-4F1B-9B3F-C961D222CCBD}" destId="{E97FD6DF-0D4F-4452-A32F-CB62BB16AD66}" srcOrd="0" destOrd="0" presId="urn:microsoft.com/office/officeart/2005/8/layout/vList3"/>
    <dgm:cxn modelId="{C22D88F3-7CE6-4593-A8EC-62F541A00A77}" type="presParOf" srcId="{95AB0222-68A2-4F1B-9B3F-C961D222CCBD}" destId="{6AB8A508-9A42-4B3D-90D4-51FD9218E69F}" srcOrd="1" destOrd="0" presId="urn:microsoft.com/office/officeart/2005/8/layout/vList3"/>
    <dgm:cxn modelId="{90319DE5-07B2-4F89-9111-E03BF9D22B10}" type="presParOf" srcId="{4E7E0A23-BE8E-4DA9-83D0-3985B38F3176}" destId="{7504932E-1088-4D26-9C6C-C5305A8F5135}" srcOrd="1" destOrd="0" presId="urn:microsoft.com/office/officeart/2005/8/layout/vList3"/>
    <dgm:cxn modelId="{BA187D5D-5410-4F66-BF3A-42A75ACC5428}" type="presParOf" srcId="{4E7E0A23-BE8E-4DA9-83D0-3985B38F3176}" destId="{E954D080-EBC7-4C2B-A93E-15ECEC316EE6}" srcOrd="2" destOrd="0" presId="urn:microsoft.com/office/officeart/2005/8/layout/vList3"/>
    <dgm:cxn modelId="{C7CB5DCB-7C7D-42D1-AA42-D6A9FEFA67DA}" type="presParOf" srcId="{E954D080-EBC7-4C2B-A93E-15ECEC316EE6}" destId="{CEEF1CEA-C9CB-4DF0-B2E6-7DCD34E64D21}" srcOrd="0" destOrd="0" presId="urn:microsoft.com/office/officeart/2005/8/layout/vList3"/>
    <dgm:cxn modelId="{973939D3-5337-4A04-BC04-C49275C11FC7}" type="presParOf" srcId="{E954D080-EBC7-4C2B-A93E-15ECEC316EE6}" destId="{6010D8B9-DE62-4833-AEDF-DDD169A04E65}" srcOrd="1" destOrd="0" presId="urn:microsoft.com/office/officeart/2005/8/layout/vList3"/>
    <dgm:cxn modelId="{1487682F-9438-4DBE-9351-BC236973FBC0}" type="presParOf" srcId="{4E7E0A23-BE8E-4DA9-83D0-3985B38F3176}" destId="{B4E2230A-AB22-4642-81B1-F64B6A93716C}" srcOrd="3" destOrd="0" presId="urn:microsoft.com/office/officeart/2005/8/layout/vList3"/>
    <dgm:cxn modelId="{AB3DA605-0596-4E06-88B8-6AAEA464B50A}" type="presParOf" srcId="{4E7E0A23-BE8E-4DA9-83D0-3985B38F3176}" destId="{42918607-A111-4FCD-AC8D-B93F63EDF06A}" srcOrd="4" destOrd="0" presId="urn:microsoft.com/office/officeart/2005/8/layout/vList3"/>
    <dgm:cxn modelId="{AD1584BE-EF89-4E65-8D3B-6893DD51C076}" type="presParOf" srcId="{42918607-A111-4FCD-AC8D-B93F63EDF06A}" destId="{4543F9FC-EC0A-4478-A439-A4F258B86908}" srcOrd="0" destOrd="0" presId="urn:microsoft.com/office/officeart/2005/8/layout/vList3"/>
    <dgm:cxn modelId="{20A7ABAD-B897-4A77-A2A4-BB67F8B6B363}" type="presParOf" srcId="{42918607-A111-4FCD-AC8D-B93F63EDF06A}" destId="{B384CEEC-6EA4-4287-90B4-E8F4F2EBE64A}" srcOrd="1" destOrd="0" presId="urn:microsoft.com/office/officeart/2005/8/layout/vList3"/>
    <dgm:cxn modelId="{F01FB88C-DFD7-404B-8589-77EAEB4A8F48}" type="presParOf" srcId="{4E7E0A23-BE8E-4DA9-83D0-3985B38F3176}" destId="{99EE13EA-9828-4BAF-80A5-0F47997192B4}" srcOrd="5" destOrd="0" presId="urn:microsoft.com/office/officeart/2005/8/layout/vList3"/>
    <dgm:cxn modelId="{47920F71-82F1-4D05-8B00-39623AC9FFB8}" type="presParOf" srcId="{4E7E0A23-BE8E-4DA9-83D0-3985B38F3176}" destId="{E3AE32B5-D246-4BCC-9EC6-CB730303C943}" srcOrd="6" destOrd="0" presId="urn:microsoft.com/office/officeart/2005/8/layout/vList3"/>
    <dgm:cxn modelId="{F654BF59-04A7-49D0-89D5-BD490D5CBBB4}" type="presParOf" srcId="{E3AE32B5-D246-4BCC-9EC6-CB730303C943}" destId="{6884A1A7-3323-40A6-AE13-EA561497111F}" srcOrd="0" destOrd="0" presId="urn:microsoft.com/office/officeart/2005/8/layout/vList3"/>
    <dgm:cxn modelId="{D60F3DB8-63EA-4470-9B50-D3142810BCCD}" type="presParOf" srcId="{E3AE32B5-D246-4BCC-9EC6-CB730303C943}" destId="{0E9F2FCE-39F5-4379-A4E6-FAF422EF1CDD}" srcOrd="1" destOrd="0" presId="urn:microsoft.com/office/officeart/2005/8/layout/vList3"/>
    <dgm:cxn modelId="{C34C20DE-187B-431D-98D1-F3C7D79051B9}" type="presParOf" srcId="{4E7E0A23-BE8E-4DA9-83D0-3985B38F3176}" destId="{DF0E7046-312B-40BE-AB23-9DF282AF321F}" srcOrd="7" destOrd="0" presId="urn:microsoft.com/office/officeart/2005/8/layout/vList3"/>
    <dgm:cxn modelId="{7527C72B-553F-4530-9D98-28440C74B595}" type="presParOf" srcId="{4E7E0A23-BE8E-4DA9-83D0-3985B38F3176}" destId="{878C55F8-BF26-4C86-A491-97A89B6F8CF2}" srcOrd="8" destOrd="0" presId="urn:microsoft.com/office/officeart/2005/8/layout/vList3"/>
    <dgm:cxn modelId="{790A3DB8-F014-49F5-8E2E-BE87DA46D7CD}" type="presParOf" srcId="{878C55F8-BF26-4C86-A491-97A89B6F8CF2}" destId="{1DD96B74-D88E-40E2-87C2-404079D9C6C3}" srcOrd="0" destOrd="0" presId="urn:microsoft.com/office/officeart/2005/8/layout/vList3"/>
    <dgm:cxn modelId="{DDFDAE76-556A-4D72-B950-109FB197D54B}" type="presParOf" srcId="{878C55F8-BF26-4C86-A491-97A89B6F8CF2}" destId="{A05BE9F7-57A1-413B-851F-39AF236A805E}" srcOrd="1" destOrd="0" presId="urn:microsoft.com/office/officeart/2005/8/layout/vList3"/>
    <dgm:cxn modelId="{78FCBA8D-D4BE-4E74-89C7-DE000997CA42}" type="presParOf" srcId="{4E7E0A23-BE8E-4DA9-83D0-3985B38F3176}" destId="{01C03CF6-841B-42C7-9E43-FE73846EEA57}" srcOrd="9" destOrd="0" presId="urn:microsoft.com/office/officeart/2005/8/layout/vList3"/>
    <dgm:cxn modelId="{97B23EF4-C67D-4AF8-A003-2C48FA593D8B}" type="presParOf" srcId="{4E7E0A23-BE8E-4DA9-83D0-3985B38F3176}" destId="{6BACDAB9-FEE8-4025-8D3B-C977FB22EBE5}" srcOrd="10" destOrd="0" presId="urn:microsoft.com/office/officeart/2005/8/layout/vList3"/>
    <dgm:cxn modelId="{FBE6F387-087C-4D02-A10E-FB148439E4A0}" type="presParOf" srcId="{6BACDAB9-FEE8-4025-8D3B-C977FB22EBE5}" destId="{83B7E0B2-31F1-41D2-AA8D-31C34A771579}" srcOrd="0" destOrd="0" presId="urn:microsoft.com/office/officeart/2005/8/layout/vList3"/>
    <dgm:cxn modelId="{7F26AC49-A92C-4AF8-8A05-DBE8C3150512}" type="presParOf" srcId="{6BACDAB9-FEE8-4025-8D3B-C977FB22EBE5}" destId="{97EC013D-F7BD-4B74-AC54-11D097024E90}" srcOrd="1" destOrd="0" presId="urn:microsoft.com/office/officeart/2005/8/layout/vList3"/>
    <dgm:cxn modelId="{1F6240D9-3BEA-4B1D-B33E-38D556D7060B}" type="presParOf" srcId="{4E7E0A23-BE8E-4DA9-83D0-3985B38F3176}" destId="{4991F227-4CD7-437F-B0FF-7BC2872C215A}" srcOrd="11" destOrd="0" presId="urn:microsoft.com/office/officeart/2005/8/layout/vList3"/>
    <dgm:cxn modelId="{BCD37B4A-A981-4D29-B749-C94A6B6AB410}" type="presParOf" srcId="{4E7E0A23-BE8E-4DA9-83D0-3985B38F3176}" destId="{BF6D507C-E526-4B90-B457-13EBCDFB1D20}" srcOrd="12" destOrd="0" presId="urn:microsoft.com/office/officeart/2005/8/layout/vList3"/>
    <dgm:cxn modelId="{CFAA5CFA-893F-48D6-9ADC-4564DC5009B5}" type="presParOf" srcId="{BF6D507C-E526-4B90-B457-13EBCDFB1D20}" destId="{040D950D-B83F-4612-8375-9C6B06C702F1}" srcOrd="0" destOrd="0" presId="urn:microsoft.com/office/officeart/2005/8/layout/vList3"/>
    <dgm:cxn modelId="{C4B59E1E-12BA-4BC1-A9AB-DC720B95CCC7}" type="presParOf" srcId="{BF6D507C-E526-4B90-B457-13EBCDFB1D20}" destId="{10F93C1A-2254-452D-A828-39364BFAE56A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B1BA1C-6DFC-463A-9A1A-3F04D6CC8A65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Учета брака и несоответствия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C9D5B2C-F930-4AFC-A3C3-19A09CA1BF0B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Отбор проб, заказы на испытания и учет результатов лабораторных анализов</a:t>
          </a:r>
        </a:p>
      </dgm:t>
    </dgm:pt>
    <dgm:pt modelId="{7A151216-3BBB-46A5-B344-1061D02AF2AC}" type="parTrans" cxnId="{1F805C6C-1609-43EE-A567-A57F66583DA3}">
      <dgm:prSet/>
      <dgm:spPr/>
      <dgm:t>
        <a:bodyPr/>
        <a:lstStyle/>
        <a:p>
          <a:endParaRPr lang="ru-RU"/>
        </a:p>
      </dgm:t>
    </dgm:pt>
    <dgm:pt modelId="{8A130052-E8F0-475A-AFC9-8DA0ABEB9887}" type="sibTrans" cxnId="{1F805C6C-1609-43EE-A567-A57F66583DA3}">
      <dgm:prSet/>
      <dgm:spPr/>
      <dgm:t>
        <a:bodyPr/>
        <a:lstStyle/>
        <a:p>
          <a:endParaRPr lang="ru-RU"/>
        </a:p>
      </dgm:t>
    </dgm:pt>
    <dgm:pt modelId="{B5AE48A6-6B0D-4FD5-A086-8923F42BA3F0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Учет качественных показателей добытой и поступившей транспортом продукции, перерабатываемого сырья и продуктов переработки, отгружаемой продукции</a:t>
          </a:r>
        </a:p>
      </dgm:t>
    </dgm:pt>
    <dgm:pt modelId="{EF17BED0-E8F7-4B97-8111-58B82C79E1A1}" type="parTrans" cxnId="{9CAD7643-99AB-41F7-B65E-5FCCDC2A7B61}">
      <dgm:prSet/>
      <dgm:spPr/>
      <dgm:t>
        <a:bodyPr/>
        <a:lstStyle/>
        <a:p>
          <a:endParaRPr lang="ru-RU"/>
        </a:p>
      </dgm:t>
    </dgm:pt>
    <dgm:pt modelId="{03726F43-79ED-451D-9D4E-E04AA052FB16}" type="sibTrans" cxnId="{9CAD7643-99AB-41F7-B65E-5FCCDC2A7B61}">
      <dgm:prSet/>
      <dgm:spPr/>
      <dgm:t>
        <a:bodyPr/>
        <a:lstStyle/>
        <a:p>
          <a:endParaRPr lang="ru-RU"/>
        </a:p>
      </dgm:t>
    </dgm:pt>
    <dgm:pt modelId="{E5319A42-529A-46F2-88B5-D4E8A108A2A1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Планирование качественных показателей продукции (добычи, переработки, отгрузки)</a:t>
          </a:r>
        </a:p>
      </dgm:t>
    </dgm:pt>
    <dgm:pt modelId="{60771AD1-5EE1-4B61-9347-EE2E37C9B9A3}" type="parTrans" cxnId="{29B25BD5-C27E-4CDD-A77F-93EE2776E665}">
      <dgm:prSet/>
      <dgm:spPr/>
      <dgm:t>
        <a:bodyPr/>
        <a:lstStyle/>
        <a:p>
          <a:endParaRPr lang="ru-RU"/>
        </a:p>
      </dgm:t>
    </dgm:pt>
    <dgm:pt modelId="{1E1030DF-2F9A-40D5-84F7-103AC5A3D2C0}" type="sibTrans" cxnId="{29B25BD5-C27E-4CDD-A77F-93EE2776E665}">
      <dgm:prSet/>
      <dgm:spPr/>
      <dgm:t>
        <a:bodyPr/>
        <a:lstStyle/>
        <a:p>
          <a:endParaRPr lang="ru-RU"/>
        </a:p>
      </dgm:t>
    </dgm:pt>
    <dgm:pt modelId="{C51FC474-253E-4618-82F4-70291C2E318D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Учет и корректировка качества продукции на складах</a:t>
          </a:r>
        </a:p>
      </dgm:t>
    </dgm:pt>
    <dgm:pt modelId="{78EF551D-D5FB-4EB5-905D-9D6036A06F0B}" type="parTrans" cxnId="{7E8AB311-FF00-42CF-8B54-74F86131DEBA}">
      <dgm:prSet/>
      <dgm:spPr/>
      <dgm:t>
        <a:bodyPr/>
        <a:lstStyle/>
        <a:p>
          <a:endParaRPr lang="ru-RU"/>
        </a:p>
      </dgm:t>
    </dgm:pt>
    <dgm:pt modelId="{35A0258D-5D18-46BF-932D-E0C371357B75}" type="sibTrans" cxnId="{7E8AB311-FF00-42CF-8B54-74F86131DEBA}">
      <dgm:prSet/>
      <dgm:spPr/>
      <dgm:t>
        <a:bodyPr/>
        <a:lstStyle/>
        <a:p>
          <a:endParaRPr lang="ru-RU"/>
        </a:p>
      </dgm:t>
    </dgm:pt>
    <dgm:pt modelId="{A2462FD1-DAB7-4815-B531-EB5D6DE8CE64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Расчет цены продукции по результатам изменения качества</a:t>
          </a:r>
        </a:p>
      </dgm:t>
    </dgm:pt>
    <dgm:pt modelId="{73312668-EBC2-4BB5-8C62-4FBDBE8F3DD0}" type="parTrans" cxnId="{77B26BC0-452C-4ADE-9DC1-760EE86A53F8}">
      <dgm:prSet/>
      <dgm:spPr/>
      <dgm:t>
        <a:bodyPr/>
        <a:lstStyle/>
        <a:p>
          <a:endParaRPr lang="ru-RU"/>
        </a:p>
      </dgm:t>
    </dgm:pt>
    <dgm:pt modelId="{4E226A8B-BF05-408A-9A87-534AA9E8299B}" type="sibTrans" cxnId="{77B26BC0-452C-4ADE-9DC1-760EE86A53F8}">
      <dgm:prSet/>
      <dgm:spPr/>
      <dgm:t>
        <a:bodyPr/>
        <a:lstStyle/>
        <a:p>
          <a:endParaRPr lang="ru-RU"/>
        </a:p>
      </dgm:t>
    </dgm:pt>
    <dgm:pt modelId="{2ABCF236-8568-48AB-8DD5-C0E6D876AA04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Формирование паспортов и удостоверений качества отгружаемой продукции</a:t>
          </a:r>
        </a:p>
      </dgm:t>
    </dgm:pt>
    <dgm:pt modelId="{1F6F0517-21C8-4C21-A96F-7D7E52BD8C01}" type="parTrans" cxnId="{92EC383C-DBE7-4E47-9975-518854D2E6DF}">
      <dgm:prSet/>
      <dgm:spPr/>
      <dgm:t>
        <a:bodyPr/>
        <a:lstStyle/>
        <a:p>
          <a:endParaRPr lang="ru-RU"/>
        </a:p>
      </dgm:t>
    </dgm:pt>
    <dgm:pt modelId="{ADED7AF1-8094-4FDD-B25F-F60F3BB83E6A}" type="sibTrans" cxnId="{92EC383C-DBE7-4E47-9975-518854D2E6DF}">
      <dgm:prSet/>
      <dgm:spPr/>
      <dgm:t>
        <a:bodyPr/>
        <a:lstStyle/>
        <a:p>
          <a:endParaRPr lang="ru-RU"/>
        </a:p>
      </dgm:t>
    </dgm:pt>
    <dgm:pt modelId="{6842212B-345D-4605-9FB2-1CFDFF72ED92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Баланс металлов</a:t>
          </a:r>
        </a:p>
      </dgm:t>
    </dgm:pt>
    <dgm:pt modelId="{99A2A79D-7D23-431E-A8CA-ADE701162C3B}" type="parTrans" cxnId="{D0779467-F984-40E3-AEDD-0FE98FE9A9EF}">
      <dgm:prSet/>
      <dgm:spPr/>
      <dgm:t>
        <a:bodyPr/>
        <a:lstStyle/>
        <a:p>
          <a:endParaRPr lang="ru-RU"/>
        </a:p>
      </dgm:t>
    </dgm:pt>
    <dgm:pt modelId="{76A1319C-ECC6-48D9-B0CC-AA2F13E4D5FE}" type="sibTrans" cxnId="{D0779467-F984-40E3-AEDD-0FE98FE9A9EF}">
      <dgm:prSet/>
      <dgm:spPr/>
      <dgm:t>
        <a:bodyPr/>
        <a:lstStyle/>
        <a:p>
          <a:endParaRPr lang="ru-RU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96E5EC-8D90-46FA-9425-C1893D019C01}" type="pres">
      <dgm:prSet presAssocID="{2C9D5B2C-F930-4AFC-A3C3-19A09CA1BF0B}" presName="composite" presStyleCnt="0"/>
      <dgm:spPr/>
    </dgm:pt>
    <dgm:pt modelId="{071A5D7D-DC9D-4B59-98F1-951CA6313CDF}" type="pres">
      <dgm:prSet presAssocID="{2C9D5B2C-F930-4AFC-A3C3-19A09CA1BF0B}" presName="imgShp" presStyleLbl="fgImgPlace1" presStyleIdx="0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7B1454E5-0C68-4AD6-B26C-B83C8DC5A9F2}" type="pres">
      <dgm:prSet presAssocID="{2C9D5B2C-F930-4AFC-A3C3-19A09CA1BF0B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05C0B-87B3-487C-BC65-B60F77110D3F}" type="pres">
      <dgm:prSet presAssocID="{8A130052-E8F0-475A-AFC9-8DA0ABEB9887}" presName="spacing" presStyleCnt="0"/>
      <dgm:spPr/>
    </dgm:pt>
    <dgm:pt modelId="{BB583230-5071-4E5A-8894-84E237184972}" type="pres">
      <dgm:prSet presAssocID="{2ABCF236-8568-48AB-8DD5-C0E6D876AA04}" presName="composite" presStyleCnt="0"/>
      <dgm:spPr/>
    </dgm:pt>
    <dgm:pt modelId="{55C24331-931F-415B-AD43-3A0B6A08AB20}" type="pres">
      <dgm:prSet presAssocID="{2ABCF236-8568-48AB-8DD5-C0E6D876AA04}" presName="imgShp" presStyleLbl="fgImgPlace1" presStyleIdx="1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951A8480-3981-4239-99B3-01896FC81160}" type="pres">
      <dgm:prSet presAssocID="{2ABCF236-8568-48AB-8DD5-C0E6D876AA04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8C757-4CA0-4A1A-8CA8-835FC3C8BEB7}" type="pres">
      <dgm:prSet presAssocID="{ADED7AF1-8094-4FDD-B25F-F60F3BB83E6A}" presName="spacing" presStyleCnt="0"/>
      <dgm:spPr/>
    </dgm:pt>
    <dgm:pt modelId="{FB3B5E26-5CEB-4349-A6B1-31271C2C46FD}" type="pres">
      <dgm:prSet presAssocID="{E5319A42-529A-46F2-88B5-D4E8A108A2A1}" presName="composite" presStyleCnt="0"/>
      <dgm:spPr/>
    </dgm:pt>
    <dgm:pt modelId="{16A47117-F604-4138-94D8-82BD9FE9CE0B}" type="pres">
      <dgm:prSet presAssocID="{E5319A42-529A-46F2-88B5-D4E8A108A2A1}" presName="imgShp" presStyleLbl="fgImgPlace1" presStyleIdx="2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AF3AF3A8-9D0A-465C-BBEE-93DC619C2C10}" type="pres">
      <dgm:prSet presAssocID="{E5319A42-529A-46F2-88B5-D4E8A108A2A1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44444-0F5B-4EFF-AFF9-49F3096CCD21}" type="pres">
      <dgm:prSet presAssocID="{1E1030DF-2F9A-40D5-84F7-103AC5A3D2C0}" presName="spacing" presStyleCnt="0"/>
      <dgm:spPr/>
    </dgm:pt>
    <dgm:pt modelId="{1B87A8D5-C062-4B62-997E-736FAD18FE52}" type="pres">
      <dgm:prSet presAssocID="{B5AE48A6-6B0D-4FD5-A086-8923F42BA3F0}" presName="composite" presStyleCnt="0"/>
      <dgm:spPr/>
    </dgm:pt>
    <dgm:pt modelId="{40046C3E-32A3-4051-B207-75207A083355}" type="pres">
      <dgm:prSet presAssocID="{B5AE48A6-6B0D-4FD5-A086-8923F42BA3F0}" presName="imgShp" presStyleLbl="fgImgPlace1" presStyleIdx="3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0305DE5F-46F3-4BCD-BEFF-4C9DA6083284}" type="pres">
      <dgm:prSet presAssocID="{B5AE48A6-6B0D-4FD5-A086-8923F42BA3F0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36870-E889-446A-8EA8-A3F3743E2D48}" type="pres">
      <dgm:prSet presAssocID="{03726F43-79ED-451D-9D4E-E04AA052FB16}" presName="spacing" presStyleCnt="0"/>
      <dgm:spPr/>
    </dgm:pt>
    <dgm:pt modelId="{12E41868-988D-4991-96E9-7F816652C934}" type="pres">
      <dgm:prSet presAssocID="{C51FC474-253E-4618-82F4-70291C2E318D}" presName="composite" presStyleCnt="0"/>
      <dgm:spPr/>
    </dgm:pt>
    <dgm:pt modelId="{A233C9F1-161C-4DDF-96D9-2557FD5B2A41}" type="pres">
      <dgm:prSet presAssocID="{C51FC474-253E-4618-82F4-70291C2E318D}" presName="imgShp" presStyleLbl="fgImgPlace1" presStyleIdx="4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6AF88B54-A2ED-4F34-BA15-0186163A5E01}" type="pres">
      <dgm:prSet presAssocID="{C51FC474-253E-4618-82F4-70291C2E318D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C4E40-B184-462C-BAC3-373B57917FE6}" type="pres">
      <dgm:prSet presAssocID="{35A0258D-5D18-46BF-932D-E0C371357B75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5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6010D8B9-DE62-4833-AEDF-DDD169A04E65}" type="pres">
      <dgm:prSet presAssocID="{EDB1BA1C-6DFC-463A-9A1A-3F04D6CC8A65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CF6922D0-55E4-4E3C-BD9D-37B5A39414D5}" type="pres">
      <dgm:prSet presAssocID="{A2462FD1-DAB7-4815-B531-EB5D6DE8CE64}" presName="composite" presStyleCnt="0"/>
      <dgm:spPr/>
    </dgm:pt>
    <dgm:pt modelId="{0F623219-BD50-4EC1-A612-8759FF08D779}" type="pres">
      <dgm:prSet presAssocID="{A2462FD1-DAB7-4815-B531-EB5D6DE8CE64}" presName="imgShp" presStyleLbl="fgImgPlace1" presStyleIdx="6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C6271E54-9254-496F-96C8-8378486013FD}" type="pres">
      <dgm:prSet presAssocID="{A2462FD1-DAB7-4815-B531-EB5D6DE8CE64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D6DE4-3460-477C-9DE6-8AB3951C37D8}" type="pres">
      <dgm:prSet presAssocID="{4E226A8B-BF05-408A-9A87-534AA9E8299B}" presName="spacing" presStyleCnt="0"/>
      <dgm:spPr/>
    </dgm:pt>
    <dgm:pt modelId="{3A018A26-ECF5-4BF6-A582-E7FD9DC591B5}" type="pres">
      <dgm:prSet presAssocID="{6842212B-345D-4605-9FB2-1CFDFF72ED92}" presName="composite" presStyleCnt="0"/>
      <dgm:spPr/>
    </dgm:pt>
    <dgm:pt modelId="{19A775CA-6B8D-423A-89A5-9507B050E28A}" type="pres">
      <dgm:prSet presAssocID="{6842212B-345D-4605-9FB2-1CFDFF72ED92}" presName="imgShp" presStyleLbl="fgImgPlace1" presStyleIdx="7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D427F044-9381-4102-831E-D5125271EE86}" type="pres">
      <dgm:prSet presAssocID="{6842212B-345D-4605-9FB2-1CFDFF72ED92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EC383C-DBE7-4E47-9975-518854D2E6DF}" srcId="{FD7DE426-AC76-48AA-B2F9-CBBCD1E3D24E}" destId="{2ABCF236-8568-48AB-8DD5-C0E6D876AA04}" srcOrd="1" destOrd="0" parTransId="{1F6F0517-21C8-4C21-A96F-7D7E52BD8C01}" sibTransId="{ADED7AF1-8094-4FDD-B25F-F60F3BB83E6A}"/>
    <dgm:cxn modelId="{50325A91-6D46-4CC8-86C4-BDAC29A6283E}" type="presOf" srcId="{2ABCF236-8568-48AB-8DD5-C0E6D876AA04}" destId="{951A8480-3981-4239-99B3-01896FC81160}" srcOrd="0" destOrd="0" presId="urn:microsoft.com/office/officeart/2005/8/layout/vList3"/>
    <dgm:cxn modelId="{D0779467-F984-40E3-AEDD-0FE98FE9A9EF}" srcId="{FD7DE426-AC76-48AA-B2F9-CBBCD1E3D24E}" destId="{6842212B-345D-4605-9FB2-1CFDFF72ED92}" srcOrd="7" destOrd="0" parTransId="{99A2A79D-7D23-431E-A8CA-ADE701162C3B}" sibTransId="{76A1319C-ECC6-48D9-B0CC-AA2F13E4D5FE}"/>
    <dgm:cxn modelId="{29B25BD5-C27E-4CDD-A77F-93EE2776E665}" srcId="{FD7DE426-AC76-48AA-B2F9-CBBCD1E3D24E}" destId="{E5319A42-529A-46F2-88B5-D4E8A108A2A1}" srcOrd="2" destOrd="0" parTransId="{60771AD1-5EE1-4B61-9347-EE2E37C9B9A3}" sibTransId="{1E1030DF-2F9A-40D5-84F7-103AC5A3D2C0}"/>
    <dgm:cxn modelId="{9CAD7643-99AB-41F7-B65E-5FCCDC2A7B61}" srcId="{FD7DE426-AC76-48AA-B2F9-CBBCD1E3D24E}" destId="{B5AE48A6-6B0D-4FD5-A086-8923F42BA3F0}" srcOrd="3" destOrd="0" parTransId="{EF17BED0-E8F7-4B97-8111-58B82C79E1A1}" sibTransId="{03726F43-79ED-451D-9D4E-E04AA052FB16}"/>
    <dgm:cxn modelId="{1403944E-4431-4DEF-98E0-8165415B0785}" type="presOf" srcId="{C51FC474-253E-4618-82F4-70291C2E318D}" destId="{6AF88B54-A2ED-4F34-BA15-0186163A5E01}" srcOrd="0" destOrd="0" presId="urn:microsoft.com/office/officeart/2005/8/layout/vList3"/>
    <dgm:cxn modelId="{38DDAF51-B061-4AB1-905C-7A37801DD638}" type="presOf" srcId="{EDB1BA1C-6DFC-463A-9A1A-3F04D6CC8A65}" destId="{6010D8B9-DE62-4833-AEDF-DDD169A04E65}" srcOrd="0" destOrd="0" presId="urn:microsoft.com/office/officeart/2005/8/layout/vList3"/>
    <dgm:cxn modelId="{7D262A05-FBBB-423C-9162-041D497E074A}" type="presOf" srcId="{6842212B-345D-4605-9FB2-1CFDFF72ED92}" destId="{D427F044-9381-4102-831E-D5125271EE86}" srcOrd="0" destOrd="0" presId="urn:microsoft.com/office/officeart/2005/8/layout/vList3"/>
    <dgm:cxn modelId="{77B26BC0-452C-4ADE-9DC1-760EE86A53F8}" srcId="{FD7DE426-AC76-48AA-B2F9-CBBCD1E3D24E}" destId="{A2462FD1-DAB7-4815-B531-EB5D6DE8CE64}" srcOrd="6" destOrd="0" parTransId="{73312668-EBC2-4BB5-8C62-4FBDBE8F3DD0}" sibTransId="{4E226A8B-BF05-408A-9A87-534AA9E8299B}"/>
    <dgm:cxn modelId="{55DC06D8-C84E-4C3A-A81C-C32A892330A7}" type="presOf" srcId="{2C9D5B2C-F930-4AFC-A3C3-19A09CA1BF0B}" destId="{7B1454E5-0C68-4AD6-B26C-B83C8DC5A9F2}" srcOrd="0" destOrd="0" presId="urn:microsoft.com/office/officeart/2005/8/layout/vList3"/>
    <dgm:cxn modelId="{7E8AB311-FF00-42CF-8B54-74F86131DEBA}" srcId="{FD7DE426-AC76-48AA-B2F9-CBBCD1E3D24E}" destId="{C51FC474-253E-4618-82F4-70291C2E318D}" srcOrd="4" destOrd="0" parTransId="{78EF551D-D5FB-4EB5-905D-9D6036A06F0B}" sibTransId="{35A0258D-5D18-46BF-932D-E0C371357B75}"/>
    <dgm:cxn modelId="{AE79B2F1-CC0D-4A97-990C-348AF2F4AA34}" type="presOf" srcId="{FD7DE426-AC76-48AA-B2F9-CBBCD1E3D24E}" destId="{4E7E0A23-BE8E-4DA9-83D0-3985B38F3176}" srcOrd="0" destOrd="0" presId="urn:microsoft.com/office/officeart/2005/8/layout/vList3"/>
    <dgm:cxn modelId="{A46BD89F-7F57-41AB-A1F3-E18D01981D2B}" type="presOf" srcId="{A2462FD1-DAB7-4815-B531-EB5D6DE8CE64}" destId="{C6271E54-9254-496F-96C8-8378486013FD}" srcOrd="0" destOrd="0" presId="urn:microsoft.com/office/officeart/2005/8/layout/vList3"/>
    <dgm:cxn modelId="{39494055-B59E-453C-8730-6F09857AC661}" type="presOf" srcId="{E5319A42-529A-46F2-88B5-D4E8A108A2A1}" destId="{AF3AF3A8-9D0A-465C-BBEE-93DC619C2C10}" srcOrd="0" destOrd="0" presId="urn:microsoft.com/office/officeart/2005/8/layout/vList3"/>
    <dgm:cxn modelId="{BC6D8777-8E2F-40B0-BCFA-C10D5759CC02}" srcId="{FD7DE426-AC76-48AA-B2F9-CBBCD1E3D24E}" destId="{EDB1BA1C-6DFC-463A-9A1A-3F04D6CC8A65}" srcOrd="5" destOrd="0" parTransId="{71A86098-E382-4507-8657-D6364DD9E377}" sibTransId="{4BFD784F-5431-4E0C-8D61-2060B8515699}"/>
    <dgm:cxn modelId="{D69BEE53-80B3-4186-BB3D-A22C3033E0A1}" type="presOf" srcId="{B5AE48A6-6B0D-4FD5-A086-8923F42BA3F0}" destId="{0305DE5F-46F3-4BCD-BEFF-4C9DA6083284}" srcOrd="0" destOrd="0" presId="urn:microsoft.com/office/officeart/2005/8/layout/vList3"/>
    <dgm:cxn modelId="{1F805C6C-1609-43EE-A567-A57F66583DA3}" srcId="{FD7DE426-AC76-48AA-B2F9-CBBCD1E3D24E}" destId="{2C9D5B2C-F930-4AFC-A3C3-19A09CA1BF0B}" srcOrd="0" destOrd="0" parTransId="{7A151216-3BBB-46A5-B344-1061D02AF2AC}" sibTransId="{8A130052-E8F0-475A-AFC9-8DA0ABEB9887}"/>
    <dgm:cxn modelId="{3174CD03-03EB-488E-9E49-1E24935A624C}" type="presParOf" srcId="{4E7E0A23-BE8E-4DA9-83D0-3985B38F3176}" destId="{3196E5EC-8D90-46FA-9425-C1893D019C01}" srcOrd="0" destOrd="0" presId="urn:microsoft.com/office/officeart/2005/8/layout/vList3"/>
    <dgm:cxn modelId="{B8E7066C-C98F-4104-9C50-63D4C658695A}" type="presParOf" srcId="{3196E5EC-8D90-46FA-9425-C1893D019C01}" destId="{071A5D7D-DC9D-4B59-98F1-951CA6313CDF}" srcOrd="0" destOrd="0" presId="urn:microsoft.com/office/officeart/2005/8/layout/vList3"/>
    <dgm:cxn modelId="{247CC7DC-3328-4549-993C-BE673792C658}" type="presParOf" srcId="{3196E5EC-8D90-46FA-9425-C1893D019C01}" destId="{7B1454E5-0C68-4AD6-B26C-B83C8DC5A9F2}" srcOrd="1" destOrd="0" presId="urn:microsoft.com/office/officeart/2005/8/layout/vList3"/>
    <dgm:cxn modelId="{C71A8DA9-3000-4E9F-8817-49875B5CFF55}" type="presParOf" srcId="{4E7E0A23-BE8E-4DA9-83D0-3985B38F3176}" destId="{63E05C0B-87B3-487C-BC65-B60F77110D3F}" srcOrd="1" destOrd="0" presId="urn:microsoft.com/office/officeart/2005/8/layout/vList3"/>
    <dgm:cxn modelId="{69E46049-B04E-4CE0-8AE6-C235EF46D311}" type="presParOf" srcId="{4E7E0A23-BE8E-4DA9-83D0-3985B38F3176}" destId="{BB583230-5071-4E5A-8894-84E237184972}" srcOrd="2" destOrd="0" presId="urn:microsoft.com/office/officeart/2005/8/layout/vList3"/>
    <dgm:cxn modelId="{C172833B-BBC3-4181-AFE9-5CCA6E37DDD2}" type="presParOf" srcId="{BB583230-5071-4E5A-8894-84E237184972}" destId="{55C24331-931F-415B-AD43-3A0B6A08AB20}" srcOrd="0" destOrd="0" presId="urn:microsoft.com/office/officeart/2005/8/layout/vList3"/>
    <dgm:cxn modelId="{2F0FAC5D-96DF-4DA8-A4A0-54E0E4A4E53A}" type="presParOf" srcId="{BB583230-5071-4E5A-8894-84E237184972}" destId="{951A8480-3981-4239-99B3-01896FC81160}" srcOrd="1" destOrd="0" presId="urn:microsoft.com/office/officeart/2005/8/layout/vList3"/>
    <dgm:cxn modelId="{3C168C06-EA99-4551-B8D4-2D4FFC868665}" type="presParOf" srcId="{4E7E0A23-BE8E-4DA9-83D0-3985B38F3176}" destId="{9758C757-4CA0-4A1A-8CA8-835FC3C8BEB7}" srcOrd="3" destOrd="0" presId="urn:microsoft.com/office/officeart/2005/8/layout/vList3"/>
    <dgm:cxn modelId="{2B04DA03-A1CF-4646-94C3-1F290AF7B3AB}" type="presParOf" srcId="{4E7E0A23-BE8E-4DA9-83D0-3985B38F3176}" destId="{FB3B5E26-5CEB-4349-A6B1-31271C2C46FD}" srcOrd="4" destOrd="0" presId="urn:microsoft.com/office/officeart/2005/8/layout/vList3"/>
    <dgm:cxn modelId="{C6AAD7CD-9D2D-45FC-9F8D-8589229963F7}" type="presParOf" srcId="{FB3B5E26-5CEB-4349-A6B1-31271C2C46FD}" destId="{16A47117-F604-4138-94D8-82BD9FE9CE0B}" srcOrd="0" destOrd="0" presId="urn:microsoft.com/office/officeart/2005/8/layout/vList3"/>
    <dgm:cxn modelId="{280773E3-D357-414A-BC4F-3E406F410FF2}" type="presParOf" srcId="{FB3B5E26-5CEB-4349-A6B1-31271C2C46FD}" destId="{AF3AF3A8-9D0A-465C-BBEE-93DC619C2C10}" srcOrd="1" destOrd="0" presId="urn:microsoft.com/office/officeart/2005/8/layout/vList3"/>
    <dgm:cxn modelId="{DEDAB455-FB37-4C13-9CAF-065A72ADA22A}" type="presParOf" srcId="{4E7E0A23-BE8E-4DA9-83D0-3985B38F3176}" destId="{36344444-0F5B-4EFF-AFF9-49F3096CCD21}" srcOrd="5" destOrd="0" presId="urn:microsoft.com/office/officeart/2005/8/layout/vList3"/>
    <dgm:cxn modelId="{7FD6BEE4-B99B-497B-BB8B-B4A069E8BF91}" type="presParOf" srcId="{4E7E0A23-BE8E-4DA9-83D0-3985B38F3176}" destId="{1B87A8D5-C062-4B62-997E-736FAD18FE52}" srcOrd="6" destOrd="0" presId="urn:microsoft.com/office/officeart/2005/8/layout/vList3"/>
    <dgm:cxn modelId="{4166BFE1-4737-4606-AE0C-79539BF8F45D}" type="presParOf" srcId="{1B87A8D5-C062-4B62-997E-736FAD18FE52}" destId="{40046C3E-32A3-4051-B207-75207A083355}" srcOrd="0" destOrd="0" presId="urn:microsoft.com/office/officeart/2005/8/layout/vList3"/>
    <dgm:cxn modelId="{609E6113-364B-480F-9C84-A6ACFFA170D1}" type="presParOf" srcId="{1B87A8D5-C062-4B62-997E-736FAD18FE52}" destId="{0305DE5F-46F3-4BCD-BEFF-4C9DA6083284}" srcOrd="1" destOrd="0" presId="urn:microsoft.com/office/officeart/2005/8/layout/vList3"/>
    <dgm:cxn modelId="{650993C3-6F3B-406A-A26A-EE4D00F3640B}" type="presParOf" srcId="{4E7E0A23-BE8E-4DA9-83D0-3985B38F3176}" destId="{57F36870-E889-446A-8EA8-A3F3743E2D48}" srcOrd="7" destOrd="0" presId="urn:microsoft.com/office/officeart/2005/8/layout/vList3"/>
    <dgm:cxn modelId="{7AF00745-3C43-4CE6-8794-82557754395E}" type="presParOf" srcId="{4E7E0A23-BE8E-4DA9-83D0-3985B38F3176}" destId="{12E41868-988D-4991-96E9-7F816652C934}" srcOrd="8" destOrd="0" presId="urn:microsoft.com/office/officeart/2005/8/layout/vList3"/>
    <dgm:cxn modelId="{83E926A0-A3D4-4B6C-B6BC-A4BA95F4AB7F}" type="presParOf" srcId="{12E41868-988D-4991-96E9-7F816652C934}" destId="{A233C9F1-161C-4DDF-96D9-2557FD5B2A41}" srcOrd="0" destOrd="0" presId="urn:microsoft.com/office/officeart/2005/8/layout/vList3"/>
    <dgm:cxn modelId="{A1293BEF-30C0-465C-B8BA-72BA65E8BCA4}" type="presParOf" srcId="{12E41868-988D-4991-96E9-7F816652C934}" destId="{6AF88B54-A2ED-4F34-BA15-0186163A5E01}" srcOrd="1" destOrd="0" presId="urn:microsoft.com/office/officeart/2005/8/layout/vList3"/>
    <dgm:cxn modelId="{128E7CF7-5305-4858-A401-3B615DD590CF}" type="presParOf" srcId="{4E7E0A23-BE8E-4DA9-83D0-3985B38F3176}" destId="{FE7C4E40-B184-462C-BAC3-373B57917FE6}" srcOrd="9" destOrd="0" presId="urn:microsoft.com/office/officeart/2005/8/layout/vList3"/>
    <dgm:cxn modelId="{3254B9FB-171B-4022-9C51-920DAEC0A971}" type="presParOf" srcId="{4E7E0A23-BE8E-4DA9-83D0-3985B38F3176}" destId="{E954D080-EBC7-4C2B-A93E-15ECEC316EE6}" srcOrd="10" destOrd="0" presId="urn:microsoft.com/office/officeart/2005/8/layout/vList3"/>
    <dgm:cxn modelId="{77DC9844-5FA4-4F89-A656-BCF87830A810}" type="presParOf" srcId="{E954D080-EBC7-4C2B-A93E-15ECEC316EE6}" destId="{CEEF1CEA-C9CB-4DF0-B2E6-7DCD34E64D21}" srcOrd="0" destOrd="0" presId="urn:microsoft.com/office/officeart/2005/8/layout/vList3"/>
    <dgm:cxn modelId="{9D4620A3-0C98-48F1-BFD8-3E1D8D17D7B4}" type="presParOf" srcId="{E954D080-EBC7-4C2B-A93E-15ECEC316EE6}" destId="{6010D8B9-DE62-4833-AEDF-DDD169A04E65}" srcOrd="1" destOrd="0" presId="urn:microsoft.com/office/officeart/2005/8/layout/vList3"/>
    <dgm:cxn modelId="{3C6B0808-4A79-4CE7-8686-BD2D34804243}" type="presParOf" srcId="{4E7E0A23-BE8E-4DA9-83D0-3985B38F3176}" destId="{B4E2230A-AB22-4642-81B1-F64B6A93716C}" srcOrd="11" destOrd="0" presId="urn:microsoft.com/office/officeart/2005/8/layout/vList3"/>
    <dgm:cxn modelId="{D2AE2A0D-5B79-4414-981F-55F069B3177C}" type="presParOf" srcId="{4E7E0A23-BE8E-4DA9-83D0-3985B38F3176}" destId="{CF6922D0-55E4-4E3C-BD9D-37B5A39414D5}" srcOrd="12" destOrd="0" presId="urn:microsoft.com/office/officeart/2005/8/layout/vList3"/>
    <dgm:cxn modelId="{73DF2D7E-016A-4E01-9B95-9FDEDE63F41A}" type="presParOf" srcId="{CF6922D0-55E4-4E3C-BD9D-37B5A39414D5}" destId="{0F623219-BD50-4EC1-A612-8759FF08D779}" srcOrd="0" destOrd="0" presId="urn:microsoft.com/office/officeart/2005/8/layout/vList3"/>
    <dgm:cxn modelId="{12806309-CC59-4BBC-9EFC-4C469A6B35E0}" type="presParOf" srcId="{CF6922D0-55E4-4E3C-BD9D-37B5A39414D5}" destId="{C6271E54-9254-496F-96C8-8378486013FD}" srcOrd="1" destOrd="0" presId="urn:microsoft.com/office/officeart/2005/8/layout/vList3"/>
    <dgm:cxn modelId="{65A757C8-6D39-4AE3-BF9C-4144CEBD30DE}" type="presParOf" srcId="{4E7E0A23-BE8E-4DA9-83D0-3985B38F3176}" destId="{22DD6DE4-3460-477C-9DE6-8AB3951C37D8}" srcOrd="13" destOrd="0" presId="urn:microsoft.com/office/officeart/2005/8/layout/vList3"/>
    <dgm:cxn modelId="{D8B2B8BC-2AE6-4121-A2D6-CD46BE409B6A}" type="presParOf" srcId="{4E7E0A23-BE8E-4DA9-83D0-3985B38F3176}" destId="{3A018A26-ECF5-4BF6-A582-E7FD9DC591B5}" srcOrd="14" destOrd="0" presId="urn:microsoft.com/office/officeart/2005/8/layout/vList3"/>
    <dgm:cxn modelId="{DCFD10B2-8B45-4D0E-84EC-D909C2BE3373}" type="presParOf" srcId="{3A018A26-ECF5-4BF6-A582-E7FD9DC591B5}" destId="{19A775CA-6B8D-423A-89A5-9507B050E28A}" srcOrd="0" destOrd="0" presId="urn:microsoft.com/office/officeart/2005/8/layout/vList3"/>
    <dgm:cxn modelId="{8BAABCF2-5389-431C-88F4-641C4AD66590}" type="presParOf" srcId="{3A018A26-ECF5-4BF6-A582-E7FD9DC591B5}" destId="{D427F044-9381-4102-831E-D5125271EE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26D1E4-0D5C-4FF1-9CD6-6441BC209376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Ввод начальных остатков шин на складах и оборудовании</a:t>
          </a:r>
        </a:p>
      </dgm:t>
    </dgm:pt>
    <dgm:pt modelId="{FB5314A9-F83C-425C-B537-723DABAFF352}" type="parTrans" cxnId="{97251A8A-D99F-48F0-80E6-BD0452B87254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3BCFE7-9409-4186-8CBF-710B6FEB5372}" type="sibTrans" cxnId="{97251A8A-D99F-48F0-80E6-BD0452B87254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DB1BA1C-6DFC-463A-9A1A-3F04D6CC8A65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Перемещение шин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4D0EADD-5F09-4F16-B8D9-972EE2E2B3C8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Списание шин</a:t>
          </a:r>
        </a:p>
      </dgm:t>
    </dgm:pt>
    <dgm:pt modelId="{D14A6CF3-42B7-4060-8E51-8620FCAB347A}" type="sibTrans" cxnId="{D55981D4-1400-4659-9627-199BE8E9404F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A7AB3D-EC6F-4632-B419-8604E1959681}" type="parTrans" cxnId="{D55981D4-1400-4659-9627-199BE8E9404F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9D8359-6C13-4D11-BA50-590B1EE3B1E6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Снятие шин с оборудования</a:t>
          </a:r>
        </a:p>
      </dgm:t>
    </dgm:pt>
    <dgm:pt modelId="{14F0BA17-AD3A-4984-9745-7B773BAC0132}" type="sibTrans" cxnId="{103A8619-305F-430B-9FD4-19C28B6776BA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F5181C8-1AD2-4EBD-BBF3-DDA24AD9E947}" type="parTrans" cxnId="{103A8619-305F-430B-9FD4-19C28B6776BA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37CCEE-54E6-4B85-A60D-2BED5B5B5B5C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Автоматическая фиксация наработки шин</a:t>
          </a:r>
        </a:p>
      </dgm:t>
    </dgm:pt>
    <dgm:pt modelId="{496FA1FF-D415-413E-9F64-3A220B53AFBF}" type="parTrans" cxnId="{2E0EC263-DED1-4F56-821F-F937DE19BE39}">
      <dgm:prSet/>
      <dgm:spPr/>
      <dgm:t>
        <a:bodyPr/>
        <a:lstStyle/>
        <a:p>
          <a:endParaRPr lang="ru-RU"/>
        </a:p>
      </dgm:t>
    </dgm:pt>
    <dgm:pt modelId="{26CA20FB-A1E4-4F46-A353-2463107FA6E5}" type="sibTrans" cxnId="{2E0EC263-DED1-4F56-821F-F937DE19BE39}">
      <dgm:prSet/>
      <dgm:spPr/>
      <dgm:t>
        <a:bodyPr/>
        <a:lstStyle/>
        <a:p>
          <a:endParaRPr lang="ru-RU"/>
        </a:p>
      </dgm:t>
    </dgm:pt>
    <dgm:pt modelId="{697E1E76-9FD9-41E5-97B0-2262747B7C60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Поступление шин</a:t>
          </a:r>
        </a:p>
      </dgm:t>
    </dgm:pt>
    <dgm:pt modelId="{F49336E5-B6EE-4FAA-9479-717F765F7137}" type="parTrans" cxnId="{D992E9A7-7871-4C6E-A8F6-E9D20953D828}">
      <dgm:prSet/>
      <dgm:spPr/>
      <dgm:t>
        <a:bodyPr/>
        <a:lstStyle/>
        <a:p>
          <a:endParaRPr lang="ru-RU"/>
        </a:p>
      </dgm:t>
    </dgm:pt>
    <dgm:pt modelId="{819AB324-FC2D-4B2F-8297-8A2D5E60612E}" type="sibTrans" cxnId="{D992E9A7-7871-4C6E-A8F6-E9D20953D828}">
      <dgm:prSet/>
      <dgm:spPr/>
      <dgm:t>
        <a:bodyPr/>
        <a:lstStyle/>
        <a:p>
          <a:endParaRPr lang="ru-RU"/>
        </a:p>
      </dgm:t>
    </dgm:pt>
    <dgm:pt modelId="{54050635-2BDB-49F0-88B9-CD7558AAF17F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Установка шин на оборудование</a:t>
          </a:r>
        </a:p>
      </dgm:t>
    </dgm:pt>
    <dgm:pt modelId="{DDFCCB81-A6EB-416C-BF11-65D3F613833E}" type="parTrans" cxnId="{8BB2D61A-A77A-4FAE-84CE-66F84A44967A}">
      <dgm:prSet/>
      <dgm:spPr/>
      <dgm:t>
        <a:bodyPr/>
        <a:lstStyle/>
        <a:p>
          <a:endParaRPr lang="ru-RU"/>
        </a:p>
      </dgm:t>
    </dgm:pt>
    <dgm:pt modelId="{4DB67DC9-C0AF-49FE-A652-FAE6B8CA8929}" type="sibTrans" cxnId="{8BB2D61A-A77A-4FAE-84CE-66F84A44967A}">
      <dgm:prSet/>
      <dgm:spPr/>
      <dgm:t>
        <a:bodyPr/>
        <a:lstStyle/>
        <a:p>
          <a:endParaRPr lang="ru-RU"/>
        </a:p>
      </dgm:t>
    </dgm:pt>
    <dgm:pt modelId="{1453F8EC-D2FC-4480-A5D2-4DFC5F937188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Карточки шин и анализ ходимости</a:t>
          </a:r>
        </a:p>
      </dgm:t>
    </dgm:pt>
    <dgm:pt modelId="{26A2A68F-8E21-4B8D-9356-23BAD3DF67AE}" type="parTrans" cxnId="{74ACB2D1-7DFD-4532-8F12-A7D73AB941AA}">
      <dgm:prSet/>
      <dgm:spPr/>
      <dgm:t>
        <a:bodyPr/>
        <a:lstStyle/>
        <a:p>
          <a:endParaRPr lang="ru-RU"/>
        </a:p>
      </dgm:t>
    </dgm:pt>
    <dgm:pt modelId="{A831278D-0D95-4F18-8404-E9806D89B7A3}" type="sibTrans" cxnId="{74ACB2D1-7DFD-4532-8F12-A7D73AB941AA}">
      <dgm:prSet/>
      <dgm:spPr/>
      <dgm:t>
        <a:bodyPr/>
        <a:lstStyle/>
        <a:p>
          <a:endParaRPr lang="ru-RU"/>
        </a:p>
      </dgm:t>
    </dgm:pt>
    <dgm:pt modelId="{215A5641-10FE-4D76-9978-E9E0F7282610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Нормы эксплуатации шин</a:t>
          </a:r>
        </a:p>
      </dgm:t>
    </dgm:pt>
    <dgm:pt modelId="{0EDFDBCB-F3AD-4BC4-994B-9C5EF5903534}" type="parTrans" cxnId="{BBCA3161-2809-4F4C-9454-5DC21AD34E61}">
      <dgm:prSet/>
      <dgm:spPr/>
      <dgm:t>
        <a:bodyPr/>
        <a:lstStyle/>
        <a:p>
          <a:endParaRPr lang="ru-RU"/>
        </a:p>
      </dgm:t>
    </dgm:pt>
    <dgm:pt modelId="{4366A9B8-39FB-4E85-950C-C599F75A617B}" type="sibTrans" cxnId="{BBCA3161-2809-4F4C-9454-5DC21AD34E61}">
      <dgm:prSet/>
      <dgm:spPr/>
      <dgm:t>
        <a:bodyPr/>
        <a:lstStyle/>
        <a:p>
          <a:endParaRPr lang="ru-RU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B0222-68A2-4F1B-9B3F-C961D222CCBD}" type="pres">
      <dgm:prSet presAssocID="{D226D1E4-0D5C-4FF1-9CD6-6441BC209376}" presName="composite" presStyleCnt="0"/>
      <dgm:spPr/>
    </dgm:pt>
    <dgm:pt modelId="{E97FD6DF-0D4F-4452-A32F-CB62BB16AD66}" type="pres">
      <dgm:prSet presAssocID="{D226D1E4-0D5C-4FF1-9CD6-6441BC209376}" presName="imgShp" presStyleLbl="fgImgPlace1" presStyleIdx="0" presStyleCnt="9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6AB8A508-9A42-4B3D-90D4-51FD9218E69F}" type="pres">
      <dgm:prSet presAssocID="{D226D1E4-0D5C-4FF1-9CD6-6441BC209376}" presName="txShp" presStyleLbl="node1" presStyleIdx="0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4932E-1088-4D26-9C6C-C5305A8F5135}" type="pres">
      <dgm:prSet presAssocID="{683BCFE7-9409-4186-8CBF-710B6FEB5372}" presName="spacing" presStyleCnt="0"/>
      <dgm:spPr/>
    </dgm:pt>
    <dgm:pt modelId="{9A83369F-E25A-4B4E-A799-6384F3A652FC}" type="pres">
      <dgm:prSet presAssocID="{215A5641-10FE-4D76-9978-E9E0F7282610}" presName="composite" presStyleCnt="0"/>
      <dgm:spPr/>
    </dgm:pt>
    <dgm:pt modelId="{39552E38-5F20-4B96-9A6F-8FD9AFBDC8B2}" type="pres">
      <dgm:prSet presAssocID="{215A5641-10FE-4D76-9978-E9E0F7282610}" presName="imgShp" presStyleLbl="fgImgPlace1" presStyleIdx="1" presStyleCnt="9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5EF780BC-41E3-473E-AF5E-77FFCBC90C41}" type="pres">
      <dgm:prSet presAssocID="{215A5641-10FE-4D76-9978-E9E0F7282610}" presName="txShp" presStyleLbl="node1" presStyleIdx="1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8A08F-AF82-4C3F-B5E3-A2943958D2E5}" type="pres">
      <dgm:prSet presAssocID="{4366A9B8-39FB-4E85-950C-C599F75A617B}" presName="spacing" presStyleCnt="0"/>
      <dgm:spPr/>
    </dgm:pt>
    <dgm:pt modelId="{F4C94DB9-3B11-464B-9E9F-D717AE0D7FEA}" type="pres">
      <dgm:prSet presAssocID="{697E1E76-9FD9-41E5-97B0-2262747B7C60}" presName="composite" presStyleCnt="0"/>
      <dgm:spPr/>
    </dgm:pt>
    <dgm:pt modelId="{703982D4-1CE2-42BD-B93A-8E7E86F980F8}" type="pres">
      <dgm:prSet presAssocID="{697E1E76-9FD9-41E5-97B0-2262747B7C60}" presName="imgShp" presStyleLbl="fgImgPlace1" presStyleIdx="2" presStyleCnt="9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ADDEF596-A8C9-4833-ACA3-95306801C8DD}" type="pres">
      <dgm:prSet presAssocID="{697E1E76-9FD9-41E5-97B0-2262747B7C60}" presName="txShp" presStyleLbl="node1" presStyleIdx="2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4B741-00D8-4C0D-9EE3-2E14349B9878}" type="pres">
      <dgm:prSet presAssocID="{819AB324-FC2D-4B2F-8297-8A2D5E60612E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3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6010D8B9-DE62-4833-AEDF-DDD169A04E65}" type="pres">
      <dgm:prSet presAssocID="{EDB1BA1C-6DFC-463A-9A1A-3F04D6CC8A65}" presName="txShp" presStyleLbl="node1" presStyleIdx="3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B44CE7D9-6F4B-4F0D-B42B-95D729308ACB}" type="pres">
      <dgm:prSet presAssocID="{54050635-2BDB-49F0-88B9-CD7558AAF17F}" presName="composite" presStyleCnt="0"/>
      <dgm:spPr/>
    </dgm:pt>
    <dgm:pt modelId="{39B1FBFF-E352-483A-BDA8-EC7892FC3F1D}" type="pres">
      <dgm:prSet presAssocID="{54050635-2BDB-49F0-88B9-CD7558AAF17F}" presName="imgShp" presStyleLbl="fgImgPlace1" presStyleIdx="4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63C030C6-E307-4DAC-B8E1-3EFCD3E02416}" type="pres">
      <dgm:prSet presAssocID="{54050635-2BDB-49F0-88B9-CD7558AAF17F}" presName="txShp" presStyleLbl="node1" presStyleIdx="4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03DFE-F06D-4D97-9C69-459E8E2C4E89}" type="pres">
      <dgm:prSet presAssocID="{4DB67DC9-C0AF-49FE-A652-FAE6B8CA8929}" presName="spacing" presStyleCnt="0"/>
      <dgm:spPr/>
    </dgm:pt>
    <dgm:pt modelId="{878C55F8-BF26-4C86-A491-97A89B6F8CF2}" type="pres">
      <dgm:prSet presAssocID="{729D8359-6C13-4D11-BA50-590B1EE3B1E6}" presName="composite" presStyleCnt="0"/>
      <dgm:spPr/>
    </dgm:pt>
    <dgm:pt modelId="{1DD96B74-D88E-40E2-87C2-404079D9C6C3}" type="pres">
      <dgm:prSet presAssocID="{729D8359-6C13-4D11-BA50-590B1EE3B1E6}" presName="imgShp" presStyleLbl="fgImgPlace1" presStyleIdx="5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A05BE9F7-57A1-413B-851F-39AF236A805E}" type="pres">
      <dgm:prSet presAssocID="{729D8359-6C13-4D11-BA50-590B1EE3B1E6}" presName="txShp" presStyleLbl="node1" presStyleIdx="5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03CF6-841B-42C7-9E43-FE73846EEA57}" type="pres">
      <dgm:prSet presAssocID="{14F0BA17-AD3A-4984-9745-7B773BAC0132}" presName="spacing" presStyleCnt="0"/>
      <dgm:spPr/>
    </dgm:pt>
    <dgm:pt modelId="{6BACDAB9-FEE8-4025-8D3B-C977FB22EBE5}" type="pres">
      <dgm:prSet presAssocID="{A4D0EADD-5F09-4F16-B8D9-972EE2E2B3C8}" presName="composite" presStyleCnt="0"/>
      <dgm:spPr/>
    </dgm:pt>
    <dgm:pt modelId="{83B7E0B2-31F1-41D2-AA8D-31C34A771579}" type="pres">
      <dgm:prSet presAssocID="{A4D0EADD-5F09-4F16-B8D9-972EE2E2B3C8}" presName="imgShp" presStyleLbl="fgImgPlace1" presStyleIdx="6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97EC013D-F7BD-4B74-AC54-11D097024E90}" type="pres">
      <dgm:prSet presAssocID="{A4D0EADD-5F09-4F16-B8D9-972EE2E2B3C8}" presName="txShp" presStyleLbl="node1" presStyleIdx="6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F227-4CD7-437F-B0FF-7BC2872C215A}" type="pres">
      <dgm:prSet presAssocID="{D14A6CF3-42B7-4060-8E51-8620FCAB347A}" presName="spacing" presStyleCnt="0"/>
      <dgm:spPr/>
    </dgm:pt>
    <dgm:pt modelId="{BF6D507C-E526-4B90-B457-13EBCDFB1D20}" type="pres">
      <dgm:prSet presAssocID="{5437CCEE-54E6-4B85-A60D-2BED5B5B5B5C}" presName="composite" presStyleCnt="0"/>
      <dgm:spPr/>
    </dgm:pt>
    <dgm:pt modelId="{040D950D-B83F-4612-8375-9C6B06C702F1}" type="pres">
      <dgm:prSet presAssocID="{5437CCEE-54E6-4B85-A60D-2BED5B5B5B5C}" presName="imgShp" presStyleLbl="fgImgPlace1" presStyleIdx="7" presStyleCnt="9"/>
      <dgm:spPr>
        <a:solidFill>
          <a:srgbClr val="3A5D80"/>
        </a:solidFill>
        <a:ln>
          <a:solidFill>
            <a:srgbClr val="3A5D80"/>
          </a:solidFill>
        </a:ln>
      </dgm:spPr>
    </dgm:pt>
    <dgm:pt modelId="{10F93C1A-2254-452D-A828-39364BFAE56A}" type="pres">
      <dgm:prSet presAssocID="{5437CCEE-54E6-4B85-A60D-2BED5B5B5B5C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C4A44-710C-4AE5-B728-38282685921F}" type="pres">
      <dgm:prSet presAssocID="{26CA20FB-A1E4-4F46-A353-2463107FA6E5}" presName="spacing" presStyleCnt="0"/>
      <dgm:spPr/>
    </dgm:pt>
    <dgm:pt modelId="{D4613C30-1E04-4D9A-8FB5-A5E83E1418AF}" type="pres">
      <dgm:prSet presAssocID="{1453F8EC-D2FC-4480-A5D2-4DFC5F937188}" presName="composite" presStyleCnt="0"/>
      <dgm:spPr/>
    </dgm:pt>
    <dgm:pt modelId="{E0688239-DFFC-4F2B-A0B8-C97872A7FD8A}" type="pres">
      <dgm:prSet presAssocID="{1453F8EC-D2FC-4480-A5D2-4DFC5F937188}" presName="imgShp" presStyleLbl="fgImgPlace1" presStyleIdx="8" presStyleCnt="9"/>
      <dgm:spPr>
        <a:solidFill>
          <a:srgbClr val="3A5D80"/>
        </a:solidFill>
        <a:ln>
          <a:solidFill>
            <a:srgbClr val="3A5D80"/>
          </a:solidFill>
        </a:ln>
      </dgm:spPr>
    </dgm:pt>
    <dgm:pt modelId="{3BC03573-8C1A-4782-A7C4-F3FA56E847A6}" type="pres">
      <dgm:prSet presAssocID="{1453F8EC-D2FC-4480-A5D2-4DFC5F937188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3A8619-305F-430B-9FD4-19C28B6776BA}" srcId="{FD7DE426-AC76-48AA-B2F9-CBBCD1E3D24E}" destId="{729D8359-6C13-4D11-BA50-590B1EE3B1E6}" srcOrd="5" destOrd="0" parTransId="{BF5181C8-1AD2-4EBD-BBF3-DDA24AD9E947}" sibTransId="{14F0BA17-AD3A-4984-9745-7B773BAC0132}"/>
    <dgm:cxn modelId="{8BB2D61A-A77A-4FAE-84CE-66F84A44967A}" srcId="{FD7DE426-AC76-48AA-B2F9-CBBCD1E3D24E}" destId="{54050635-2BDB-49F0-88B9-CD7558AAF17F}" srcOrd="4" destOrd="0" parTransId="{DDFCCB81-A6EB-416C-BF11-65D3F613833E}" sibTransId="{4DB67DC9-C0AF-49FE-A652-FAE6B8CA8929}"/>
    <dgm:cxn modelId="{2E0EC263-DED1-4F56-821F-F937DE19BE39}" srcId="{FD7DE426-AC76-48AA-B2F9-CBBCD1E3D24E}" destId="{5437CCEE-54E6-4B85-A60D-2BED5B5B5B5C}" srcOrd="7" destOrd="0" parTransId="{496FA1FF-D415-413E-9F64-3A220B53AFBF}" sibTransId="{26CA20FB-A1E4-4F46-A353-2463107FA6E5}"/>
    <dgm:cxn modelId="{96675EAB-66DC-4064-B0CC-B5BA29AC82E2}" type="presOf" srcId="{FD7DE426-AC76-48AA-B2F9-CBBCD1E3D24E}" destId="{4E7E0A23-BE8E-4DA9-83D0-3985B38F3176}" srcOrd="0" destOrd="0" presId="urn:microsoft.com/office/officeart/2005/8/layout/vList3"/>
    <dgm:cxn modelId="{8F3CDBA2-151F-47E7-8D4A-5A982297E85F}" type="presOf" srcId="{EDB1BA1C-6DFC-463A-9A1A-3F04D6CC8A65}" destId="{6010D8B9-DE62-4833-AEDF-DDD169A04E65}" srcOrd="0" destOrd="0" presId="urn:microsoft.com/office/officeart/2005/8/layout/vList3"/>
    <dgm:cxn modelId="{97C53F67-E2C6-4CCF-96B1-F339B0D9F8CF}" type="presOf" srcId="{5437CCEE-54E6-4B85-A60D-2BED5B5B5B5C}" destId="{10F93C1A-2254-452D-A828-39364BFAE56A}" srcOrd="0" destOrd="0" presId="urn:microsoft.com/office/officeart/2005/8/layout/vList3"/>
    <dgm:cxn modelId="{34E56AD3-1146-49DE-A9FE-284EC560D192}" type="presOf" srcId="{1453F8EC-D2FC-4480-A5D2-4DFC5F937188}" destId="{3BC03573-8C1A-4782-A7C4-F3FA56E847A6}" srcOrd="0" destOrd="0" presId="urn:microsoft.com/office/officeart/2005/8/layout/vList3"/>
    <dgm:cxn modelId="{BBCA3161-2809-4F4C-9454-5DC21AD34E61}" srcId="{FD7DE426-AC76-48AA-B2F9-CBBCD1E3D24E}" destId="{215A5641-10FE-4D76-9978-E9E0F7282610}" srcOrd="1" destOrd="0" parTransId="{0EDFDBCB-F3AD-4BC4-994B-9C5EF5903534}" sibTransId="{4366A9B8-39FB-4E85-950C-C599F75A617B}"/>
    <dgm:cxn modelId="{B3D4639E-D9AF-405D-8006-1FA8D8E7C2FE}" type="presOf" srcId="{729D8359-6C13-4D11-BA50-590B1EE3B1E6}" destId="{A05BE9F7-57A1-413B-851F-39AF236A805E}" srcOrd="0" destOrd="0" presId="urn:microsoft.com/office/officeart/2005/8/layout/vList3"/>
    <dgm:cxn modelId="{F2D57002-5F77-4C2E-BDF0-3BE9F9390C28}" type="presOf" srcId="{697E1E76-9FD9-41E5-97B0-2262747B7C60}" destId="{ADDEF596-A8C9-4833-ACA3-95306801C8DD}" srcOrd="0" destOrd="0" presId="urn:microsoft.com/office/officeart/2005/8/layout/vList3"/>
    <dgm:cxn modelId="{021E86B3-90FA-40B3-9092-FE4AF0F3DE64}" type="presOf" srcId="{A4D0EADD-5F09-4F16-B8D9-972EE2E2B3C8}" destId="{97EC013D-F7BD-4B74-AC54-11D097024E90}" srcOrd="0" destOrd="0" presId="urn:microsoft.com/office/officeart/2005/8/layout/vList3"/>
    <dgm:cxn modelId="{97251A8A-D99F-48F0-80E6-BD0452B87254}" srcId="{FD7DE426-AC76-48AA-B2F9-CBBCD1E3D24E}" destId="{D226D1E4-0D5C-4FF1-9CD6-6441BC209376}" srcOrd="0" destOrd="0" parTransId="{FB5314A9-F83C-425C-B537-723DABAFF352}" sibTransId="{683BCFE7-9409-4186-8CBF-710B6FEB5372}"/>
    <dgm:cxn modelId="{BC6D8777-8E2F-40B0-BCFA-C10D5759CC02}" srcId="{FD7DE426-AC76-48AA-B2F9-CBBCD1E3D24E}" destId="{EDB1BA1C-6DFC-463A-9A1A-3F04D6CC8A65}" srcOrd="3" destOrd="0" parTransId="{71A86098-E382-4507-8657-D6364DD9E377}" sibTransId="{4BFD784F-5431-4E0C-8D61-2060B8515699}"/>
    <dgm:cxn modelId="{AA5B910C-DB80-42CE-BA33-2397B4776B4A}" type="presOf" srcId="{215A5641-10FE-4D76-9978-E9E0F7282610}" destId="{5EF780BC-41E3-473E-AF5E-77FFCBC90C41}" srcOrd="0" destOrd="0" presId="urn:microsoft.com/office/officeart/2005/8/layout/vList3"/>
    <dgm:cxn modelId="{74ACB2D1-7DFD-4532-8F12-A7D73AB941AA}" srcId="{FD7DE426-AC76-48AA-B2F9-CBBCD1E3D24E}" destId="{1453F8EC-D2FC-4480-A5D2-4DFC5F937188}" srcOrd="8" destOrd="0" parTransId="{26A2A68F-8E21-4B8D-9356-23BAD3DF67AE}" sibTransId="{A831278D-0D95-4F18-8404-E9806D89B7A3}"/>
    <dgm:cxn modelId="{D55981D4-1400-4659-9627-199BE8E9404F}" srcId="{FD7DE426-AC76-48AA-B2F9-CBBCD1E3D24E}" destId="{A4D0EADD-5F09-4F16-B8D9-972EE2E2B3C8}" srcOrd="6" destOrd="0" parTransId="{17A7AB3D-EC6F-4632-B419-8604E1959681}" sibTransId="{D14A6CF3-42B7-4060-8E51-8620FCAB347A}"/>
    <dgm:cxn modelId="{3F28FE40-F0B8-4D26-9A0F-6AABEFFAF9AA}" type="presOf" srcId="{D226D1E4-0D5C-4FF1-9CD6-6441BC209376}" destId="{6AB8A508-9A42-4B3D-90D4-51FD9218E69F}" srcOrd="0" destOrd="0" presId="urn:microsoft.com/office/officeart/2005/8/layout/vList3"/>
    <dgm:cxn modelId="{D39AE060-4745-4D49-B27A-B4358F5DFB8C}" type="presOf" srcId="{54050635-2BDB-49F0-88B9-CD7558AAF17F}" destId="{63C030C6-E307-4DAC-B8E1-3EFCD3E02416}" srcOrd="0" destOrd="0" presId="urn:microsoft.com/office/officeart/2005/8/layout/vList3"/>
    <dgm:cxn modelId="{D992E9A7-7871-4C6E-A8F6-E9D20953D828}" srcId="{FD7DE426-AC76-48AA-B2F9-CBBCD1E3D24E}" destId="{697E1E76-9FD9-41E5-97B0-2262747B7C60}" srcOrd="2" destOrd="0" parTransId="{F49336E5-B6EE-4FAA-9479-717F765F7137}" sibTransId="{819AB324-FC2D-4B2F-8297-8A2D5E60612E}"/>
    <dgm:cxn modelId="{2B19C5A0-C3E5-4A21-A8DD-B37113172241}" type="presParOf" srcId="{4E7E0A23-BE8E-4DA9-83D0-3985B38F3176}" destId="{95AB0222-68A2-4F1B-9B3F-C961D222CCBD}" srcOrd="0" destOrd="0" presId="urn:microsoft.com/office/officeart/2005/8/layout/vList3"/>
    <dgm:cxn modelId="{C260ED82-D843-4BE5-9713-52F0462E7F83}" type="presParOf" srcId="{95AB0222-68A2-4F1B-9B3F-C961D222CCBD}" destId="{E97FD6DF-0D4F-4452-A32F-CB62BB16AD66}" srcOrd="0" destOrd="0" presId="urn:microsoft.com/office/officeart/2005/8/layout/vList3"/>
    <dgm:cxn modelId="{06BF63B3-FD45-4FC4-9763-0FA89AE6F1EF}" type="presParOf" srcId="{95AB0222-68A2-4F1B-9B3F-C961D222CCBD}" destId="{6AB8A508-9A42-4B3D-90D4-51FD9218E69F}" srcOrd="1" destOrd="0" presId="urn:microsoft.com/office/officeart/2005/8/layout/vList3"/>
    <dgm:cxn modelId="{A263D04C-EB28-442B-B29C-27E277CFD625}" type="presParOf" srcId="{4E7E0A23-BE8E-4DA9-83D0-3985B38F3176}" destId="{7504932E-1088-4D26-9C6C-C5305A8F5135}" srcOrd="1" destOrd="0" presId="urn:microsoft.com/office/officeart/2005/8/layout/vList3"/>
    <dgm:cxn modelId="{9A43461B-6D92-47D8-8BA3-9838A89CA10E}" type="presParOf" srcId="{4E7E0A23-BE8E-4DA9-83D0-3985B38F3176}" destId="{9A83369F-E25A-4B4E-A799-6384F3A652FC}" srcOrd="2" destOrd="0" presId="urn:microsoft.com/office/officeart/2005/8/layout/vList3"/>
    <dgm:cxn modelId="{4E5D9E95-FF61-4C60-AD6D-AEB4D4E87B2D}" type="presParOf" srcId="{9A83369F-E25A-4B4E-A799-6384F3A652FC}" destId="{39552E38-5F20-4B96-9A6F-8FD9AFBDC8B2}" srcOrd="0" destOrd="0" presId="urn:microsoft.com/office/officeart/2005/8/layout/vList3"/>
    <dgm:cxn modelId="{EF26E999-9136-40DF-AE5F-D56E26F7B1FF}" type="presParOf" srcId="{9A83369F-E25A-4B4E-A799-6384F3A652FC}" destId="{5EF780BC-41E3-473E-AF5E-77FFCBC90C41}" srcOrd="1" destOrd="0" presId="urn:microsoft.com/office/officeart/2005/8/layout/vList3"/>
    <dgm:cxn modelId="{AD878BFF-3EFD-4165-A401-6EACFFCC7D22}" type="presParOf" srcId="{4E7E0A23-BE8E-4DA9-83D0-3985B38F3176}" destId="{CDE8A08F-AF82-4C3F-B5E3-A2943958D2E5}" srcOrd="3" destOrd="0" presId="urn:microsoft.com/office/officeart/2005/8/layout/vList3"/>
    <dgm:cxn modelId="{117EE47F-0345-4E1B-98A9-6146284E0780}" type="presParOf" srcId="{4E7E0A23-BE8E-4DA9-83D0-3985B38F3176}" destId="{F4C94DB9-3B11-464B-9E9F-D717AE0D7FEA}" srcOrd="4" destOrd="0" presId="urn:microsoft.com/office/officeart/2005/8/layout/vList3"/>
    <dgm:cxn modelId="{36743411-2A1A-4282-936B-53F8787E5E46}" type="presParOf" srcId="{F4C94DB9-3B11-464B-9E9F-D717AE0D7FEA}" destId="{703982D4-1CE2-42BD-B93A-8E7E86F980F8}" srcOrd="0" destOrd="0" presId="urn:microsoft.com/office/officeart/2005/8/layout/vList3"/>
    <dgm:cxn modelId="{63E0E781-D530-4871-AB08-ECA03EA2A651}" type="presParOf" srcId="{F4C94DB9-3B11-464B-9E9F-D717AE0D7FEA}" destId="{ADDEF596-A8C9-4833-ACA3-95306801C8DD}" srcOrd="1" destOrd="0" presId="urn:microsoft.com/office/officeart/2005/8/layout/vList3"/>
    <dgm:cxn modelId="{02D14345-D42F-4ECA-A431-D9D2EC587A3C}" type="presParOf" srcId="{4E7E0A23-BE8E-4DA9-83D0-3985B38F3176}" destId="{E564B741-00D8-4C0D-9EE3-2E14349B9878}" srcOrd="5" destOrd="0" presId="urn:microsoft.com/office/officeart/2005/8/layout/vList3"/>
    <dgm:cxn modelId="{7210CE0C-C2AD-43E9-80ED-63364F6FD54A}" type="presParOf" srcId="{4E7E0A23-BE8E-4DA9-83D0-3985B38F3176}" destId="{E954D080-EBC7-4C2B-A93E-15ECEC316EE6}" srcOrd="6" destOrd="0" presId="urn:microsoft.com/office/officeart/2005/8/layout/vList3"/>
    <dgm:cxn modelId="{4DBCBE1E-67A3-4401-A850-8D0FEF70FF2C}" type="presParOf" srcId="{E954D080-EBC7-4C2B-A93E-15ECEC316EE6}" destId="{CEEF1CEA-C9CB-4DF0-B2E6-7DCD34E64D21}" srcOrd="0" destOrd="0" presId="urn:microsoft.com/office/officeart/2005/8/layout/vList3"/>
    <dgm:cxn modelId="{0AF1031A-4CF4-4D2E-98BE-7D18B4E72756}" type="presParOf" srcId="{E954D080-EBC7-4C2B-A93E-15ECEC316EE6}" destId="{6010D8B9-DE62-4833-AEDF-DDD169A04E65}" srcOrd="1" destOrd="0" presId="urn:microsoft.com/office/officeart/2005/8/layout/vList3"/>
    <dgm:cxn modelId="{57C16BF6-1DC3-4A37-BF85-0D47C62AC3A1}" type="presParOf" srcId="{4E7E0A23-BE8E-4DA9-83D0-3985B38F3176}" destId="{B4E2230A-AB22-4642-81B1-F64B6A93716C}" srcOrd="7" destOrd="0" presId="urn:microsoft.com/office/officeart/2005/8/layout/vList3"/>
    <dgm:cxn modelId="{BBE56E9E-5305-47FB-8D29-205C7D904882}" type="presParOf" srcId="{4E7E0A23-BE8E-4DA9-83D0-3985B38F3176}" destId="{B44CE7D9-6F4B-4F0D-B42B-95D729308ACB}" srcOrd="8" destOrd="0" presId="urn:microsoft.com/office/officeart/2005/8/layout/vList3"/>
    <dgm:cxn modelId="{C0224292-6B73-4A64-A103-C7A7B2717CBD}" type="presParOf" srcId="{B44CE7D9-6F4B-4F0D-B42B-95D729308ACB}" destId="{39B1FBFF-E352-483A-BDA8-EC7892FC3F1D}" srcOrd="0" destOrd="0" presId="urn:microsoft.com/office/officeart/2005/8/layout/vList3"/>
    <dgm:cxn modelId="{AA75D138-D220-4E09-B56B-38EC92B41176}" type="presParOf" srcId="{B44CE7D9-6F4B-4F0D-B42B-95D729308ACB}" destId="{63C030C6-E307-4DAC-B8E1-3EFCD3E02416}" srcOrd="1" destOrd="0" presId="urn:microsoft.com/office/officeart/2005/8/layout/vList3"/>
    <dgm:cxn modelId="{154492E6-C124-459E-9E5B-164C7C779844}" type="presParOf" srcId="{4E7E0A23-BE8E-4DA9-83D0-3985B38F3176}" destId="{E6C03DFE-F06D-4D97-9C69-459E8E2C4E89}" srcOrd="9" destOrd="0" presId="urn:microsoft.com/office/officeart/2005/8/layout/vList3"/>
    <dgm:cxn modelId="{1755AEB1-7BE4-4B24-B223-0470BE81B853}" type="presParOf" srcId="{4E7E0A23-BE8E-4DA9-83D0-3985B38F3176}" destId="{878C55F8-BF26-4C86-A491-97A89B6F8CF2}" srcOrd="10" destOrd="0" presId="urn:microsoft.com/office/officeart/2005/8/layout/vList3"/>
    <dgm:cxn modelId="{AF9D1A56-2D7B-4DB7-8DC2-6274948B2A30}" type="presParOf" srcId="{878C55F8-BF26-4C86-A491-97A89B6F8CF2}" destId="{1DD96B74-D88E-40E2-87C2-404079D9C6C3}" srcOrd="0" destOrd="0" presId="urn:microsoft.com/office/officeart/2005/8/layout/vList3"/>
    <dgm:cxn modelId="{BA1CB302-FA93-440A-93B5-DC9E4DC0DEC8}" type="presParOf" srcId="{878C55F8-BF26-4C86-A491-97A89B6F8CF2}" destId="{A05BE9F7-57A1-413B-851F-39AF236A805E}" srcOrd="1" destOrd="0" presId="urn:microsoft.com/office/officeart/2005/8/layout/vList3"/>
    <dgm:cxn modelId="{14837329-7797-45AA-A003-F62FA7861EC4}" type="presParOf" srcId="{4E7E0A23-BE8E-4DA9-83D0-3985B38F3176}" destId="{01C03CF6-841B-42C7-9E43-FE73846EEA57}" srcOrd="11" destOrd="0" presId="urn:microsoft.com/office/officeart/2005/8/layout/vList3"/>
    <dgm:cxn modelId="{04630D4F-F700-4321-B0D5-C61061E15718}" type="presParOf" srcId="{4E7E0A23-BE8E-4DA9-83D0-3985B38F3176}" destId="{6BACDAB9-FEE8-4025-8D3B-C977FB22EBE5}" srcOrd="12" destOrd="0" presId="urn:microsoft.com/office/officeart/2005/8/layout/vList3"/>
    <dgm:cxn modelId="{5D4D7881-71CA-40CA-8476-CA2D4DD8DFBC}" type="presParOf" srcId="{6BACDAB9-FEE8-4025-8D3B-C977FB22EBE5}" destId="{83B7E0B2-31F1-41D2-AA8D-31C34A771579}" srcOrd="0" destOrd="0" presId="urn:microsoft.com/office/officeart/2005/8/layout/vList3"/>
    <dgm:cxn modelId="{F61EA36E-2174-4163-94CD-07B016DCEBC0}" type="presParOf" srcId="{6BACDAB9-FEE8-4025-8D3B-C977FB22EBE5}" destId="{97EC013D-F7BD-4B74-AC54-11D097024E90}" srcOrd="1" destOrd="0" presId="urn:microsoft.com/office/officeart/2005/8/layout/vList3"/>
    <dgm:cxn modelId="{7CA2542E-477C-4FF8-A53A-822A315DE19E}" type="presParOf" srcId="{4E7E0A23-BE8E-4DA9-83D0-3985B38F3176}" destId="{4991F227-4CD7-437F-B0FF-7BC2872C215A}" srcOrd="13" destOrd="0" presId="urn:microsoft.com/office/officeart/2005/8/layout/vList3"/>
    <dgm:cxn modelId="{20362C41-F25E-48AB-A82A-B17AB7945096}" type="presParOf" srcId="{4E7E0A23-BE8E-4DA9-83D0-3985B38F3176}" destId="{BF6D507C-E526-4B90-B457-13EBCDFB1D20}" srcOrd="14" destOrd="0" presId="urn:microsoft.com/office/officeart/2005/8/layout/vList3"/>
    <dgm:cxn modelId="{FD14A8DD-2810-4B58-A1C4-44D2EEA7A282}" type="presParOf" srcId="{BF6D507C-E526-4B90-B457-13EBCDFB1D20}" destId="{040D950D-B83F-4612-8375-9C6B06C702F1}" srcOrd="0" destOrd="0" presId="urn:microsoft.com/office/officeart/2005/8/layout/vList3"/>
    <dgm:cxn modelId="{BE1CE197-2BA5-4B0D-9194-674FBA557EA3}" type="presParOf" srcId="{BF6D507C-E526-4B90-B457-13EBCDFB1D20}" destId="{10F93C1A-2254-452D-A828-39364BFAE56A}" srcOrd="1" destOrd="0" presId="urn:microsoft.com/office/officeart/2005/8/layout/vList3"/>
    <dgm:cxn modelId="{A764C238-F18B-4DF9-82B8-49DED5CD1D8A}" type="presParOf" srcId="{4E7E0A23-BE8E-4DA9-83D0-3985B38F3176}" destId="{1E6C4A44-710C-4AE5-B728-38282685921F}" srcOrd="15" destOrd="0" presId="urn:microsoft.com/office/officeart/2005/8/layout/vList3"/>
    <dgm:cxn modelId="{E1F3CAAE-9EC8-4DDF-9B58-A467461E6426}" type="presParOf" srcId="{4E7E0A23-BE8E-4DA9-83D0-3985B38F3176}" destId="{D4613C30-1E04-4D9A-8FB5-A5E83E1418AF}" srcOrd="16" destOrd="0" presId="urn:microsoft.com/office/officeart/2005/8/layout/vList3"/>
    <dgm:cxn modelId="{19265A3B-F750-4261-9152-27BA2855F765}" type="presParOf" srcId="{D4613C30-1E04-4D9A-8FB5-A5E83E1418AF}" destId="{E0688239-DFFC-4F2B-A0B8-C97872A7FD8A}" srcOrd="0" destOrd="0" presId="urn:microsoft.com/office/officeart/2005/8/layout/vList3"/>
    <dgm:cxn modelId="{4D16ADDE-614E-41B8-B02F-B4D0E8FCAD2C}" type="presParOf" srcId="{D4613C30-1E04-4D9A-8FB5-A5E83E1418AF}" destId="{3BC03573-8C1A-4782-A7C4-F3FA56E847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8A508-9A42-4B3D-90D4-51FD9218E69F}">
      <dsp:nvSpPr>
        <dsp:cNvPr id="0" name=""/>
        <dsp:cNvSpPr/>
      </dsp:nvSpPr>
      <dsp:spPr>
        <a:xfrm rot="10800000">
          <a:off x="2161936" y="3185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Нормы горных и геолого-разведочных работ</a:t>
          </a:r>
        </a:p>
      </dsp:txBody>
      <dsp:txXfrm rot="10800000">
        <a:off x="2309475" y="3185"/>
        <a:ext cx="7849921" cy="590155"/>
      </dsp:txXfrm>
    </dsp:sp>
    <dsp:sp modelId="{E97FD6DF-0D4F-4452-A32F-CB62BB16AD66}">
      <dsp:nvSpPr>
        <dsp:cNvPr id="0" name=""/>
        <dsp:cNvSpPr/>
      </dsp:nvSpPr>
      <dsp:spPr>
        <a:xfrm>
          <a:off x="1866859" y="3185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61936" y="769506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Нормы выхода горных работ</a:t>
          </a:r>
        </a:p>
      </dsp:txBody>
      <dsp:txXfrm rot="10800000">
        <a:off x="2309475" y="769506"/>
        <a:ext cx="7849921" cy="590155"/>
      </dsp:txXfrm>
    </dsp:sp>
    <dsp:sp modelId="{CEEF1CEA-C9CB-4DF0-B2E6-7DCD34E64D21}">
      <dsp:nvSpPr>
        <dsp:cNvPr id="0" name=""/>
        <dsp:cNvSpPr/>
      </dsp:nvSpPr>
      <dsp:spPr>
        <a:xfrm>
          <a:off x="1866859" y="769506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4CEEC-6EA4-4287-90B4-E8F4F2EBE64A}">
      <dsp:nvSpPr>
        <dsp:cNvPr id="0" name=""/>
        <dsp:cNvSpPr/>
      </dsp:nvSpPr>
      <dsp:spPr>
        <a:xfrm rot="10800000">
          <a:off x="2161936" y="1535828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Нормы загрузки (пропускной способности) транспорта</a:t>
          </a:r>
        </a:p>
      </dsp:txBody>
      <dsp:txXfrm rot="10800000">
        <a:off x="2309475" y="1535828"/>
        <a:ext cx="7849921" cy="590155"/>
      </dsp:txXfrm>
    </dsp:sp>
    <dsp:sp modelId="{4543F9FC-EC0A-4478-A439-A4F258B86908}">
      <dsp:nvSpPr>
        <dsp:cNvPr id="0" name=""/>
        <dsp:cNvSpPr/>
      </dsp:nvSpPr>
      <dsp:spPr>
        <a:xfrm>
          <a:off x="1866859" y="1535828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F2FCE-39F5-4379-A4E6-FAF422EF1CDD}">
      <dsp:nvSpPr>
        <dsp:cNvPr id="0" name=""/>
        <dsp:cNvSpPr/>
      </dsp:nvSpPr>
      <dsp:spPr>
        <a:xfrm rot="10800000">
          <a:off x="2161936" y="2302149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Направления разгрузки и замеры расстояний транспортирования</a:t>
          </a:r>
        </a:p>
      </dsp:txBody>
      <dsp:txXfrm rot="10800000">
        <a:off x="2309475" y="2302149"/>
        <a:ext cx="7849921" cy="590155"/>
      </dsp:txXfrm>
    </dsp:sp>
    <dsp:sp modelId="{6884A1A7-3323-40A6-AE13-EA561497111F}">
      <dsp:nvSpPr>
        <dsp:cNvPr id="0" name=""/>
        <dsp:cNvSpPr/>
      </dsp:nvSpPr>
      <dsp:spPr>
        <a:xfrm>
          <a:off x="1866859" y="2302149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BE9F7-57A1-413B-851F-39AF236A805E}">
      <dsp:nvSpPr>
        <dsp:cNvPr id="0" name=""/>
        <dsp:cNvSpPr/>
      </dsp:nvSpPr>
      <dsp:spPr>
        <a:xfrm rot="10800000">
          <a:off x="2161936" y="3068471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Параметры цикла транспортировки и нормы технологических перевозок</a:t>
          </a:r>
        </a:p>
      </dsp:txBody>
      <dsp:txXfrm rot="10800000">
        <a:off x="2309475" y="3068471"/>
        <a:ext cx="7849921" cy="590155"/>
      </dsp:txXfrm>
    </dsp:sp>
    <dsp:sp modelId="{1DD96B74-D88E-40E2-87C2-404079D9C6C3}">
      <dsp:nvSpPr>
        <dsp:cNvPr id="0" name=""/>
        <dsp:cNvSpPr/>
      </dsp:nvSpPr>
      <dsp:spPr>
        <a:xfrm>
          <a:off x="1866859" y="3068471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C013D-F7BD-4B74-AC54-11D097024E90}">
      <dsp:nvSpPr>
        <dsp:cNvPr id="0" name=""/>
        <dsp:cNvSpPr/>
      </dsp:nvSpPr>
      <dsp:spPr>
        <a:xfrm rot="10800000">
          <a:off x="2161936" y="3834792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Корректировка по условиям работ</a:t>
          </a:r>
        </a:p>
      </dsp:txBody>
      <dsp:txXfrm rot="10800000">
        <a:off x="2309475" y="3834792"/>
        <a:ext cx="7849921" cy="590155"/>
      </dsp:txXfrm>
    </dsp:sp>
    <dsp:sp modelId="{83B7E0B2-31F1-41D2-AA8D-31C34A771579}">
      <dsp:nvSpPr>
        <dsp:cNvPr id="0" name=""/>
        <dsp:cNvSpPr/>
      </dsp:nvSpPr>
      <dsp:spPr>
        <a:xfrm>
          <a:off x="1866859" y="3834792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93C1A-2254-452D-A828-39364BFAE56A}">
      <dsp:nvSpPr>
        <dsp:cNvPr id="0" name=""/>
        <dsp:cNvSpPr/>
      </dsp:nvSpPr>
      <dsp:spPr>
        <a:xfrm rot="10800000">
          <a:off x="2161936" y="4601114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Установка объемного веса горной массы по участкам работ </a:t>
          </a:r>
        </a:p>
      </dsp:txBody>
      <dsp:txXfrm rot="10800000">
        <a:off x="2309475" y="4601114"/>
        <a:ext cx="7849921" cy="590155"/>
      </dsp:txXfrm>
    </dsp:sp>
    <dsp:sp modelId="{040D950D-B83F-4612-8375-9C6B06C702F1}">
      <dsp:nvSpPr>
        <dsp:cNvPr id="0" name=""/>
        <dsp:cNvSpPr/>
      </dsp:nvSpPr>
      <dsp:spPr>
        <a:xfrm>
          <a:off x="1866859" y="4601114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454E5-0C68-4AD6-B26C-B83C8DC5A9F2}">
      <dsp:nvSpPr>
        <dsp:cNvPr id="0" name=""/>
        <dsp:cNvSpPr/>
      </dsp:nvSpPr>
      <dsp:spPr>
        <a:xfrm rot="10800000">
          <a:off x="2136978" y="2120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Отбор проб, заказы на испытания и учет результатов лабораторных анализов</a:t>
          </a:r>
        </a:p>
      </dsp:txBody>
      <dsp:txXfrm rot="10800000">
        <a:off x="2259558" y="2120"/>
        <a:ext cx="7874880" cy="490321"/>
      </dsp:txXfrm>
    </dsp:sp>
    <dsp:sp modelId="{071A5D7D-DC9D-4B59-98F1-951CA6313CDF}">
      <dsp:nvSpPr>
        <dsp:cNvPr id="0" name=""/>
        <dsp:cNvSpPr/>
      </dsp:nvSpPr>
      <dsp:spPr>
        <a:xfrm>
          <a:off x="1891817" y="2120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A8480-3981-4239-99B3-01896FC81160}">
      <dsp:nvSpPr>
        <dsp:cNvPr id="0" name=""/>
        <dsp:cNvSpPr/>
      </dsp:nvSpPr>
      <dsp:spPr>
        <a:xfrm rot="10800000">
          <a:off x="2136978" y="638806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Формирование паспортов и удостоверений качества отгружаемой продукции</a:t>
          </a:r>
        </a:p>
      </dsp:txBody>
      <dsp:txXfrm rot="10800000">
        <a:off x="2259558" y="638806"/>
        <a:ext cx="7874880" cy="490321"/>
      </dsp:txXfrm>
    </dsp:sp>
    <dsp:sp modelId="{55C24331-931F-415B-AD43-3A0B6A08AB20}">
      <dsp:nvSpPr>
        <dsp:cNvPr id="0" name=""/>
        <dsp:cNvSpPr/>
      </dsp:nvSpPr>
      <dsp:spPr>
        <a:xfrm>
          <a:off x="1891817" y="638806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AF3A8-9D0A-465C-BBEE-93DC619C2C10}">
      <dsp:nvSpPr>
        <dsp:cNvPr id="0" name=""/>
        <dsp:cNvSpPr/>
      </dsp:nvSpPr>
      <dsp:spPr>
        <a:xfrm rot="10800000">
          <a:off x="2136978" y="1275491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Планирование качественных показателей продукции (добычи, переработки, отгрузки)</a:t>
          </a:r>
        </a:p>
      </dsp:txBody>
      <dsp:txXfrm rot="10800000">
        <a:off x="2259558" y="1275491"/>
        <a:ext cx="7874880" cy="490321"/>
      </dsp:txXfrm>
    </dsp:sp>
    <dsp:sp modelId="{16A47117-F604-4138-94D8-82BD9FE9CE0B}">
      <dsp:nvSpPr>
        <dsp:cNvPr id="0" name=""/>
        <dsp:cNvSpPr/>
      </dsp:nvSpPr>
      <dsp:spPr>
        <a:xfrm>
          <a:off x="1891817" y="1275491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5DE5F-46F3-4BCD-BEFF-4C9DA6083284}">
      <dsp:nvSpPr>
        <dsp:cNvPr id="0" name=""/>
        <dsp:cNvSpPr/>
      </dsp:nvSpPr>
      <dsp:spPr>
        <a:xfrm rot="10800000">
          <a:off x="2136978" y="1912177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Учет качественных показателей добытой и поступившей транспортом продукции, перерабатываемого сырья и продуктов переработки, отгружаемой продукции</a:t>
          </a:r>
        </a:p>
      </dsp:txBody>
      <dsp:txXfrm rot="10800000">
        <a:off x="2259558" y="1912177"/>
        <a:ext cx="7874880" cy="490321"/>
      </dsp:txXfrm>
    </dsp:sp>
    <dsp:sp modelId="{40046C3E-32A3-4051-B207-75207A083355}">
      <dsp:nvSpPr>
        <dsp:cNvPr id="0" name=""/>
        <dsp:cNvSpPr/>
      </dsp:nvSpPr>
      <dsp:spPr>
        <a:xfrm>
          <a:off x="1891817" y="1912177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88B54-A2ED-4F34-BA15-0186163A5E01}">
      <dsp:nvSpPr>
        <dsp:cNvPr id="0" name=""/>
        <dsp:cNvSpPr/>
      </dsp:nvSpPr>
      <dsp:spPr>
        <a:xfrm rot="10800000">
          <a:off x="2136978" y="2548862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Учет и корректировка качества продукции на складах</a:t>
          </a:r>
        </a:p>
      </dsp:txBody>
      <dsp:txXfrm rot="10800000">
        <a:off x="2259558" y="2548862"/>
        <a:ext cx="7874880" cy="490321"/>
      </dsp:txXfrm>
    </dsp:sp>
    <dsp:sp modelId="{A233C9F1-161C-4DDF-96D9-2557FD5B2A41}">
      <dsp:nvSpPr>
        <dsp:cNvPr id="0" name=""/>
        <dsp:cNvSpPr/>
      </dsp:nvSpPr>
      <dsp:spPr>
        <a:xfrm>
          <a:off x="1891817" y="2548862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36978" y="3185548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Учета брака и несоответствия</a:t>
          </a:r>
        </a:p>
      </dsp:txBody>
      <dsp:txXfrm rot="10800000">
        <a:off x="2259558" y="3185548"/>
        <a:ext cx="7874880" cy="490321"/>
      </dsp:txXfrm>
    </dsp:sp>
    <dsp:sp modelId="{CEEF1CEA-C9CB-4DF0-B2E6-7DCD34E64D21}">
      <dsp:nvSpPr>
        <dsp:cNvPr id="0" name=""/>
        <dsp:cNvSpPr/>
      </dsp:nvSpPr>
      <dsp:spPr>
        <a:xfrm>
          <a:off x="1891817" y="3185548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71E54-9254-496F-96C8-8378486013FD}">
      <dsp:nvSpPr>
        <dsp:cNvPr id="0" name=""/>
        <dsp:cNvSpPr/>
      </dsp:nvSpPr>
      <dsp:spPr>
        <a:xfrm rot="10800000">
          <a:off x="2136978" y="3822233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Расчет цены продукции по результатам изменения качества</a:t>
          </a:r>
        </a:p>
      </dsp:txBody>
      <dsp:txXfrm rot="10800000">
        <a:off x="2259558" y="3822233"/>
        <a:ext cx="7874880" cy="490321"/>
      </dsp:txXfrm>
    </dsp:sp>
    <dsp:sp modelId="{0F623219-BD50-4EC1-A612-8759FF08D779}">
      <dsp:nvSpPr>
        <dsp:cNvPr id="0" name=""/>
        <dsp:cNvSpPr/>
      </dsp:nvSpPr>
      <dsp:spPr>
        <a:xfrm>
          <a:off x="1891817" y="3822233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7F044-9381-4102-831E-D5125271EE86}">
      <dsp:nvSpPr>
        <dsp:cNvPr id="0" name=""/>
        <dsp:cNvSpPr/>
      </dsp:nvSpPr>
      <dsp:spPr>
        <a:xfrm rot="10800000">
          <a:off x="2136978" y="4458919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Баланс металлов</a:t>
          </a:r>
        </a:p>
      </dsp:txBody>
      <dsp:txXfrm rot="10800000">
        <a:off x="2259558" y="4458919"/>
        <a:ext cx="7874880" cy="490321"/>
      </dsp:txXfrm>
    </dsp:sp>
    <dsp:sp modelId="{19A775CA-6B8D-423A-89A5-9507B050E28A}">
      <dsp:nvSpPr>
        <dsp:cNvPr id="0" name=""/>
        <dsp:cNvSpPr/>
      </dsp:nvSpPr>
      <dsp:spPr>
        <a:xfrm>
          <a:off x="1891817" y="4458919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8A508-9A42-4B3D-90D4-51FD9218E69F}">
      <dsp:nvSpPr>
        <dsp:cNvPr id="0" name=""/>
        <dsp:cNvSpPr/>
      </dsp:nvSpPr>
      <dsp:spPr>
        <a:xfrm rot="10800000">
          <a:off x="2130953" y="39812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Ввод начальных остатков шин на складах и оборудовании</a:t>
          </a:r>
        </a:p>
      </dsp:txBody>
      <dsp:txXfrm rot="10800000">
        <a:off x="2247508" y="39812"/>
        <a:ext cx="7880905" cy="466222"/>
      </dsp:txXfrm>
    </dsp:sp>
    <dsp:sp modelId="{E97FD6DF-0D4F-4452-A32F-CB62BB16AD66}">
      <dsp:nvSpPr>
        <dsp:cNvPr id="0" name=""/>
        <dsp:cNvSpPr/>
      </dsp:nvSpPr>
      <dsp:spPr>
        <a:xfrm>
          <a:off x="1889454" y="41765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780BC-41E3-473E-AF5E-77FFCBC90C41}">
      <dsp:nvSpPr>
        <dsp:cNvPr id="0" name=""/>
        <dsp:cNvSpPr/>
      </dsp:nvSpPr>
      <dsp:spPr>
        <a:xfrm rot="10800000">
          <a:off x="2130953" y="645206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Нормы эксплуатации шин</a:t>
          </a:r>
        </a:p>
      </dsp:txBody>
      <dsp:txXfrm rot="10800000">
        <a:off x="2247508" y="645206"/>
        <a:ext cx="7880905" cy="466222"/>
      </dsp:txXfrm>
    </dsp:sp>
    <dsp:sp modelId="{39552E38-5F20-4B96-9A6F-8FD9AFBDC8B2}">
      <dsp:nvSpPr>
        <dsp:cNvPr id="0" name=""/>
        <dsp:cNvSpPr/>
      </dsp:nvSpPr>
      <dsp:spPr>
        <a:xfrm>
          <a:off x="1889454" y="647159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EF596-A8C9-4833-ACA3-95306801C8DD}">
      <dsp:nvSpPr>
        <dsp:cNvPr id="0" name=""/>
        <dsp:cNvSpPr/>
      </dsp:nvSpPr>
      <dsp:spPr>
        <a:xfrm rot="10800000">
          <a:off x="2130953" y="1250600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Поступление шин</a:t>
          </a:r>
        </a:p>
      </dsp:txBody>
      <dsp:txXfrm rot="10800000">
        <a:off x="2247508" y="1250600"/>
        <a:ext cx="7880905" cy="466222"/>
      </dsp:txXfrm>
    </dsp:sp>
    <dsp:sp modelId="{703982D4-1CE2-42BD-B93A-8E7E86F980F8}">
      <dsp:nvSpPr>
        <dsp:cNvPr id="0" name=""/>
        <dsp:cNvSpPr/>
      </dsp:nvSpPr>
      <dsp:spPr>
        <a:xfrm>
          <a:off x="1889454" y="1252553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30953" y="1855994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Перемещение шин</a:t>
          </a:r>
        </a:p>
      </dsp:txBody>
      <dsp:txXfrm rot="10800000">
        <a:off x="2247508" y="1855994"/>
        <a:ext cx="7880905" cy="466222"/>
      </dsp:txXfrm>
    </dsp:sp>
    <dsp:sp modelId="{CEEF1CEA-C9CB-4DF0-B2E6-7DCD34E64D21}">
      <dsp:nvSpPr>
        <dsp:cNvPr id="0" name=""/>
        <dsp:cNvSpPr/>
      </dsp:nvSpPr>
      <dsp:spPr>
        <a:xfrm>
          <a:off x="1889454" y="1865827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030C6-E307-4DAC-B8E1-3EFCD3E02416}">
      <dsp:nvSpPr>
        <dsp:cNvPr id="0" name=""/>
        <dsp:cNvSpPr/>
      </dsp:nvSpPr>
      <dsp:spPr>
        <a:xfrm rot="10800000">
          <a:off x="2130953" y="2461388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Установка шин на оборудование</a:t>
          </a:r>
        </a:p>
      </dsp:txBody>
      <dsp:txXfrm rot="10800000">
        <a:off x="2247508" y="2461388"/>
        <a:ext cx="7880905" cy="466222"/>
      </dsp:txXfrm>
    </dsp:sp>
    <dsp:sp modelId="{39B1FBFF-E352-483A-BDA8-EC7892FC3F1D}">
      <dsp:nvSpPr>
        <dsp:cNvPr id="0" name=""/>
        <dsp:cNvSpPr/>
      </dsp:nvSpPr>
      <dsp:spPr>
        <a:xfrm>
          <a:off x="1889454" y="2471221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BE9F7-57A1-413B-851F-39AF236A805E}">
      <dsp:nvSpPr>
        <dsp:cNvPr id="0" name=""/>
        <dsp:cNvSpPr/>
      </dsp:nvSpPr>
      <dsp:spPr>
        <a:xfrm rot="10800000">
          <a:off x="2130953" y="3066782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Снятие шин с оборудования</a:t>
          </a:r>
        </a:p>
      </dsp:txBody>
      <dsp:txXfrm rot="10800000">
        <a:off x="2247508" y="3066782"/>
        <a:ext cx="7880905" cy="466222"/>
      </dsp:txXfrm>
    </dsp:sp>
    <dsp:sp modelId="{1DD96B74-D88E-40E2-87C2-404079D9C6C3}">
      <dsp:nvSpPr>
        <dsp:cNvPr id="0" name=""/>
        <dsp:cNvSpPr/>
      </dsp:nvSpPr>
      <dsp:spPr>
        <a:xfrm>
          <a:off x="1889454" y="3076615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C013D-F7BD-4B74-AC54-11D097024E90}">
      <dsp:nvSpPr>
        <dsp:cNvPr id="0" name=""/>
        <dsp:cNvSpPr/>
      </dsp:nvSpPr>
      <dsp:spPr>
        <a:xfrm rot="10800000">
          <a:off x="2130953" y="3672176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Списание шин</a:t>
          </a:r>
        </a:p>
      </dsp:txBody>
      <dsp:txXfrm rot="10800000">
        <a:off x="2247508" y="3672176"/>
        <a:ext cx="7880905" cy="466222"/>
      </dsp:txXfrm>
    </dsp:sp>
    <dsp:sp modelId="{83B7E0B2-31F1-41D2-AA8D-31C34A771579}">
      <dsp:nvSpPr>
        <dsp:cNvPr id="0" name=""/>
        <dsp:cNvSpPr/>
      </dsp:nvSpPr>
      <dsp:spPr>
        <a:xfrm>
          <a:off x="1889454" y="3682009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93C1A-2254-452D-A828-39364BFAE56A}">
      <dsp:nvSpPr>
        <dsp:cNvPr id="0" name=""/>
        <dsp:cNvSpPr/>
      </dsp:nvSpPr>
      <dsp:spPr>
        <a:xfrm rot="10800000">
          <a:off x="2130953" y="4240501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Автоматическая фиксация наработки шин</a:t>
          </a:r>
        </a:p>
      </dsp:txBody>
      <dsp:txXfrm rot="10800000">
        <a:off x="2247508" y="4240501"/>
        <a:ext cx="7880905" cy="466222"/>
      </dsp:txXfrm>
    </dsp:sp>
    <dsp:sp modelId="{040D950D-B83F-4612-8375-9C6B06C702F1}">
      <dsp:nvSpPr>
        <dsp:cNvPr id="0" name=""/>
        <dsp:cNvSpPr/>
      </dsp:nvSpPr>
      <dsp:spPr>
        <a:xfrm>
          <a:off x="1897842" y="4240501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03573-8C1A-4782-A7C4-F3FA56E847A6}">
      <dsp:nvSpPr>
        <dsp:cNvPr id="0" name=""/>
        <dsp:cNvSpPr/>
      </dsp:nvSpPr>
      <dsp:spPr>
        <a:xfrm rot="10800000">
          <a:off x="2130953" y="4845895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Карточки шин и анализ ходимости</a:t>
          </a:r>
        </a:p>
      </dsp:txBody>
      <dsp:txXfrm rot="10800000">
        <a:off x="2247508" y="4845895"/>
        <a:ext cx="7880905" cy="466222"/>
      </dsp:txXfrm>
    </dsp:sp>
    <dsp:sp modelId="{E0688239-DFFC-4F2B-A0B8-C97872A7FD8A}">
      <dsp:nvSpPr>
        <dsp:cNvPr id="0" name=""/>
        <dsp:cNvSpPr/>
      </dsp:nvSpPr>
      <dsp:spPr>
        <a:xfrm>
          <a:off x="1897842" y="4845895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8574C-40D1-42F2-946B-4D42B8043D77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358D-080D-4AFC-A2CE-43BD60848B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68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8F72-CEC4-493A-8BD5-DCC6C62934E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25DBA-3ACD-4E25-BED3-B32B3AF9F6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32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1С:</a:t>
            </a:r>
            <a:r>
              <a:rPr lang="ru-RU" baseline="0" dirty="0"/>
              <a:t>Горнодобывающая промышленность 2. Оперативный учет – это с</a:t>
            </a:r>
            <a:r>
              <a:rPr lang="ru-RU" sz="1200" dirty="0">
                <a:solidFill>
                  <a:schemeClr val="bg1"/>
                </a:solidFill>
              </a:rPr>
              <a:t>овместное комплексное отраслевое решение фирмы «1С» и компании «Синерго», разработанное на платформе «1С:Предприятие</a:t>
            </a:r>
            <a:r>
              <a:rPr lang="ru-RU" sz="1200" baseline="0" dirty="0">
                <a:solidFill>
                  <a:schemeClr val="bg1"/>
                </a:solidFill>
              </a:rPr>
              <a:t> 8.3</a:t>
            </a:r>
            <a:r>
              <a:rPr lang="ru-RU" sz="1200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093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горных и геолого-разведочных работ на разных предприятиях и даже внутри одного предприятия может требовать разную степень детализации и характеризоваться разным набором аналитик при отражении объемов работ в силу наличия различий в технологии, масштабе, уровне организации и автоматизации учета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Одним из основных</a:t>
            </a:r>
            <a:r>
              <a:rPr lang="ru-RU" baseline="0" dirty="0"/>
              <a:t> возможностей продукта является </a:t>
            </a:r>
            <a:r>
              <a:rPr lang="ru-RU" dirty="0">
                <a:ln>
                  <a:solidFill>
                    <a:srgbClr val="3A5D80"/>
                  </a:solidFill>
                </a:ln>
              </a:rPr>
              <a:t>гибкая настройка аналитик оперативного учета, нормирования и планирования работ. В системе реализована вся необходимая для учета горных и геолого-разведочных работ нормативно-справочная информация – участки работ, залежи,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блоки, горизонты, выработки, скважины, оборудование, бригады, сотрудники, виды работ и технологических операций, склады, штабеля.</a:t>
            </a:r>
            <a:endParaRPr lang="ru-RU" dirty="0">
              <a:ln>
                <a:solidFill>
                  <a:srgbClr val="3A5D80"/>
                </a:solidFill>
              </a:ln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935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Календарный фонд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отображения данных о показателях качественного и количественного использования календарного фонда времени работы оборудования.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8397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план-фактного анализа плана доступности оборудования предназначен отчет «План-фактный анализ доступности оборудования на дату». В отчете реализована методика анализа Смена – День – Месяц – Год, в том числе нарастающим итогом.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6631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пакетного формирования путевых листов по оборудованию на смену предназначена обработка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Перечень печатных форм путевых листов содержится в справочнике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Виды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наиболее часто используемых на горнодобывающих предприятиях. Перечень может быть расширен путем добавления нового элемента справочника и загрузки в него печатной формы из файла внешней обработки. При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формировании путевого листа формируется соответствующий документ.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 группового формирования путевых листов позволяет производить их печать по определенной группе оборудования. Заполнение форм производится на основании данных по расстановке сотрудников, нарядам, информации по показаниям счетчиков и остаткам топлива.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Информация из заполненных путевых листов фиксируется в документах времени работы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оборудования,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учета показаний счетчиков, ГСМ, табелирования сотрудников, работ горного оборудования, транспорта и спецтехники. Для удобной работы транспортного диспетчера используется рабочий стол, предназначенный для ввода и анализа информации по работе оборудования за смену.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2731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Путевой лист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хранения перечня выданных путевых листов и дополнительной информации к ним.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настройки правил нумерации путевых листов предназначен 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Префиксатор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5907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Обработка предоставляет удобный интерфейс для ввода и анализа данных по ведению оперативного учета времени работы оборудования и его простоев, учета горных работ, фактического времени работы сотрудников на оборудовании, фиксации информации о показаниях счетчиков и наработки, остатков и выдачи топлива, работы хозяйственного транспорта и спецтехники.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9791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Обработка предоставляет удобный интерфейс для ввода и анализа данных по ведению оперативного учета времени работы оборудования и его простоев, учета горных работ, фактического времени работы сотрудников на оборудовании, фиксации информации о показаниях счетчиков и наработки, остатков и выдачи топлива, работы хозяйственного транспорта и спецтехники.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1530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хозтранспорт и спецтехнику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заявок на работу хозяйственного транспорта или спецтехники.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 на хозтранспорт и спецтехнику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фиксации нарядов на работу хозяйственного транспорта или спецтехники.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количественных показателей перевозки грузов при осуществлении хозяйственных работ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хозяйственного транспорта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маршруте указываются нулевой пробег и маршрут, в котором описываются участки маршрута, состоящие из пункта отправления, пункта назначения и длины участка.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6190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Наличие у лица документа, разрешающего ему управление оборудованием, не означает, что такой допуск ему предоставлен в рамках конкретной организации. Для того, чтобы зафиксировать такой доступ,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Допуск на 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73851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передачи и возврата оборудования контрагенту используются документы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оборудования в эксплуатацию контрагенту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и, соответственно,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оборудования из эксплуатации контрагентом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850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47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srgbClr val="304961"/>
                </a:solidFill>
              </a:rPr>
              <a:t>Подсистема планирования горных и геологоразведочных работ позволяет: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Осуществлять сценарное планирование с различной периодичностью и детализацией.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Формировать планы производства горных и геологоразведочных работ.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Производить настройку алгоритма формирования планов на основании произвольных источников данных: геологических, оперативных, исторических.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Выгружать и загружать плановые данные во внешние источники данных, в том числе в электронные таблицы Excel.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Производить анализ исполнения и сбалансированности планов по переделам (добыча, переработка, отгрузка) с учетом планов доступности оборудования.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64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Нормы эксплуатации шин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установки норм эксплуатации шин на оборудовании.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190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9929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4544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1029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учета и нормирования ГСМ предназначена для</a:t>
            </a:r>
            <a:r>
              <a:rPr lang="ru-RU" baseline="0" dirty="0"/>
              <a:t> учета ГСМ на оборудовании, складах и заправках и позволяет организовать сквозной непрерывный учет потребления ГСМ на предприятии.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учета и нормирования ГСМ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ввод информации об остатках топлива по оборудованию;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Регистрировать слив топлива с оборудования и корректировать остатки на оборудовании;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учет заправок топлива и ГСМ по оборудованию собственными или сторонними заправщиками;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учет движения топлива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ГСМ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топливозаправщиках, заправках и складах ГСМ, включая операции поступления, перемещения, списания и корректировки по результатам инвентаризации (замеров остатков топлива в резервуарах) с использование градуировочных таблиц;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расчет нормативного расхода ГСМ на основании данных о планируемых или выполненных технологических операциях;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план-фактный анализ расхода ГСМ и выполнения установленных нормативов расхода ГСМ;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анализа остатков и движения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топлива и ГСМ  на складах и топливозаправщиках;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движение ГСМ у управленческом учете внешней учетной системы.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23631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ГСМ осуществляется с помощью подсистемы показателей.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для модели оборудования на вкладке ГСМ для номенклатуры указывается показатель расхода ГСМ.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0882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топлива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ввода информации по заправкам и расходу топлива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оборудованию, в том числе с указанием участка работ.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Заправки топлива регистрируются в табличной части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указанием времени, заправщика и путевого листа.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ввода информации по сливу топлива из оборудования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Слив топлива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0343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</a:rPr>
              <a:t>Отчеты по движению и остаткам топлива на оборудовании позволяют проанализировать приход и расход топлива за любой период с расшифровкой до регистратора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3993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</a:rPr>
              <a:t>Мощные инструменты факторного анализа расхода топлива на оборудовании реализованы в отчете «Сводный отчет по расходу топлива».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0255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Реализован учет топлива по резервуарам с возможностью использования градуировочных таблиц и</a:t>
            </a:r>
            <a:r>
              <a:rPr lang="ru-RU" baseline="0" dirty="0"/>
              <a:t> регулярных замеров остатков топлива с учетом температуры и плотности ГСМ, остатков воды в резервуарах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7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Типовые виды планов</a:t>
            </a:r>
            <a:r>
              <a:rPr lang="ru-RU" dirty="0"/>
              <a:t> объемно-календарного сценарного планирования в решении дополнены отраслевыми планами по каждому переделу, отражающими</a:t>
            </a:r>
            <a:r>
              <a:rPr lang="ru-RU" baseline="0" dirty="0"/>
              <a:t> отраслевую специфику каждого передела. </a:t>
            </a:r>
          </a:p>
          <a:p>
            <a:r>
              <a:rPr lang="ru-RU" baseline="0" dirty="0"/>
              <a:t>1. </a:t>
            </a:r>
            <a:r>
              <a:rPr lang="ru-RU" b="1" baseline="0" dirty="0"/>
              <a:t>План производства </a:t>
            </a:r>
            <a:r>
              <a:rPr lang="ru-RU" baseline="0" dirty="0"/>
              <a:t>горных работ фиксирует место проведения, объем и вид работ, производственные мощности в разрезе оборудования и марок оборудования,.</a:t>
            </a:r>
          </a:p>
          <a:p>
            <a:r>
              <a:rPr lang="ru-RU" dirty="0"/>
              <a:t>2. </a:t>
            </a:r>
            <a:r>
              <a:rPr lang="ru-RU" b="1" dirty="0"/>
              <a:t>План переработки </a:t>
            </a:r>
            <a:r>
              <a:rPr lang="ru-RU" dirty="0"/>
              <a:t>продукции фиксирует запланированные объемы переработки и нормативы</a:t>
            </a:r>
            <a:r>
              <a:rPr lang="ru-RU" baseline="0" dirty="0"/>
              <a:t> расхода материалов</a:t>
            </a:r>
          </a:p>
          <a:p>
            <a:r>
              <a:rPr lang="ru-RU" baseline="0" dirty="0"/>
              <a:t>3. </a:t>
            </a:r>
            <a:r>
              <a:rPr lang="ru-RU" b="1" baseline="0" dirty="0"/>
              <a:t>План отгрузки </a:t>
            </a:r>
            <a:r>
              <a:rPr lang="ru-RU" baseline="0" dirty="0"/>
              <a:t>фиксирует способы и направления отгрузки продукции потребителям.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4. </a:t>
            </a:r>
            <a:r>
              <a:rPr lang="ru-RU" b="1" baseline="0" dirty="0"/>
              <a:t>План поступления </a:t>
            </a:r>
            <a:r>
              <a:rPr lang="ru-RU" baseline="0" dirty="0"/>
              <a:t>фиксирует способы и источники поступления продукции от поставщиков.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5. </a:t>
            </a:r>
            <a:r>
              <a:rPr lang="ru-RU" b="1" baseline="0" dirty="0"/>
              <a:t>План внутренних перевозок </a:t>
            </a:r>
            <a:r>
              <a:rPr lang="ru-RU" baseline="0" dirty="0"/>
              <a:t>фиксирует способы, направления и объемы внутренних перевозок.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6. </a:t>
            </a:r>
            <a:r>
              <a:rPr lang="ru-RU" b="1" baseline="0" dirty="0"/>
              <a:t>План остатков </a:t>
            </a:r>
            <a:r>
              <a:rPr lang="ru-RU" baseline="0" dirty="0"/>
              <a:t>фиксирует плановые остатки и качество продукции на складах.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Все виды планов позволяют планировать как количественные, так и качественных показатели.</a:t>
            </a:r>
          </a:p>
          <a:p>
            <a:endParaRPr lang="ru-RU" baseline="0" dirty="0"/>
          </a:p>
          <a:p>
            <a:r>
              <a:rPr lang="ru-RU" baseline="0" dirty="0"/>
              <a:t>Для автоматизированного планирования производственных мощностей по переделам используются различные виды норм и план доступности оборудования.</a:t>
            </a:r>
          </a:p>
          <a:p>
            <a:r>
              <a:rPr lang="ru-RU" b="1" baseline="0" dirty="0"/>
              <a:t>План доступности </a:t>
            </a:r>
            <a:r>
              <a:rPr lang="ru-RU" baseline="0" dirty="0"/>
              <a:t>может быть заполнен на основании запланированных заказов на ремонт, наработки оборудования.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03983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Складской</a:t>
            </a:r>
            <a:r>
              <a:rPr lang="ru-RU" baseline="0" dirty="0"/>
              <a:t> учет топлива и ГСМ позволяет организовать сквозной учет остатков на складах и топливозаправщиках: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Поступление на склад или заправщик с возможностью детализации до цистерн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Перемещение между складами или заправщиками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Списание</a:t>
            </a:r>
            <a:r>
              <a:rPr lang="en-US" sz="1200" dirty="0">
                <a:solidFill>
                  <a:srgbClr val="304961"/>
                </a:solidFill>
              </a:rPr>
              <a:t> </a:t>
            </a:r>
            <a:r>
              <a:rPr lang="ru-RU" sz="1200" dirty="0">
                <a:solidFill>
                  <a:srgbClr val="304961"/>
                </a:solidFill>
              </a:rPr>
              <a:t>со склада или заправщика на производственные нужды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15286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заправок топлива и ГСМ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Заправка ГСМ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Предоставляет дополнительную степень контроля над процессом заправок и может использоваться в отчетах для сравнения с данными путевых листов.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Отчет </a:t>
            </a:r>
            <a:r>
              <a:rPr lang="ru-RU" sz="1200" b="1" dirty="0">
                <a:solidFill>
                  <a:srgbClr val="304961"/>
                </a:solidFill>
              </a:rPr>
              <a:t>Ведомость выдачи ГСМ </a:t>
            </a:r>
            <a:r>
              <a:rPr lang="ru-RU" sz="1200" dirty="0">
                <a:solidFill>
                  <a:srgbClr val="304961"/>
                </a:solidFill>
              </a:rPr>
              <a:t>позволяет проанализировать заправки и может быть использован для получения подписей ответственных лиц.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7450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304961"/>
                </a:solidFill>
              </a:rPr>
              <a:t>Ведомость ГСМ на складах </a:t>
            </a:r>
            <a:r>
              <a:rPr lang="ru-RU" dirty="0">
                <a:solidFill>
                  <a:srgbClr val="304961"/>
                </a:solidFill>
              </a:rPr>
              <a:t>позволяет проанализировать остатки ГСМ на склада, </a:t>
            </a:r>
            <a:r>
              <a:rPr lang="ru-RU" b="1" dirty="0">
                <a:solidFill>
                  <a:srgbClr val="304961"/>
                </a:solidFill>
              </a:rPr>
              <a:t>Движение ГСМ по складам </a:t>
            </a:r>
            <a:r>
              <a:rPr lang="ru-RU" dirty="0">
                <a:solidFill>
                  <a:srgbClr val="304961"/>
                </a:solidFill>
              </a:rPr>
              <a:t>позволяет проанализировать движение ГСМ по складам в разрезе поставщиков и получателей ГСМ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5934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Отчет </a:t>
            </a:r>
            <a:r>
              <a:rPr lang="ru-RU" sz="1200" b="1" dirty="0">
                <a:solidFill>
                  <a:srgbClr val="304961"/>
                </a:solidFill>
              </a:rPr>
              <a:t>Запас топлива на складе ГСМ </a:t>
            </a:r>
            <a:r>
              <a:rPr lang="ru-RU" sz="1200" dirty="0">
                <a:solidFill>
                  <a:srgbClr val="304961"/>
                </a:solidFill>
              </a:rPr>
              <a:t>анализирует запас остатков топлива на складе в днях с учетом среднестатистического или фиксированного ежесуточного расхода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8307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позволяет вести упрощенный кадровый учет сотрудников и учет рабочего времени, в т.ч. в разрезе оборудования, осуществлять плановую расстановку сотрудников по оборудованию, автоматизировать формирование табеля учета рабочего времени сотрудников на основании данных оперативного учета времени работы сотрудников и оборудования , а также кадровых данных для дальнейшего расчета заработной платы. Сформированный табель может быть выгружен во внешнюю программу и использован для расчета заработной платы.</a:t>
            </a:r>
          </a:p>
          <a:p>
            <a:r>
              <a:rPr lang="ru-RU" dirty="0"/>
              <a:t>На основании данных оперативного учета можно произвести предварительный расчет сдельного заработка, сформировать документы выработки сотрудников и выгрузить их во внешнюю программу для расчета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заработной платы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93979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отражения кадровой истории сотрудника в программном продукте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Кадровые перемещения сотрудников организации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документе предусмотрено несколько видов кадровый событий: начальные данные, прием, перемещение, увольнение.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36738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Расстановка рабочих мест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закрепления сотрудников за конкретными единицами техники. При закреплении сотрудника за единицей техники учет фактически отработанного времени осуществляется на основании данных оперативного учета горных работ, а не по данным подсистемы кадрового учета.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13669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Формирование состава бригад </a:t>
            </a:r>
            <a:r>
              <a:rPr lang="ru-RU" sz="1200" dirty="0">
                <a:solidFill>
                  <a:srgbClr val="304961"/>
                </a:solidFill>
              </a:rPr>
              <a:t>позволяет закрепить состав бригад.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47240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данных о фактическом времени работы сотрудников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Табелирование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оперативного анализа времени работы сотрудников до выполнения процедуры расчета времени работы предназначен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Предварительный табель использования рабочего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35032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Расчет времени работы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сотрудников</a:t>
            </a:r>
            <a:r>
              <a:rPr lang="ru-RU" sz="1200" dirty="0">
                <a:solidFill>
                  <a:srgbClr val="304961"/>
                </a:solidFill>
              </a:rPr>
              <a:t> формирует табель на основании данных по учету времени работы сотрудников и простоев оборудования.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формирования табеля его можно выгрузить в 1С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ЗУП.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Табель использования рабочего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вывода информации о времени работы сотрудников на оборудовании после расчета времени работы сотрудников.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608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n>
                  <a:solidFill>
                    <a:srgbClr val="3A5D80"/>
                  </a:solidFill>
                </a:ln>
              </a:rPr>
              <a:t>Можно проработать несколько сценариев планирования, например, для анализа экономической эффективности новой технологии или последовательности и целесообразности отработки блоков с точки зрения экономических показателей. </a:t>
            </a:r>
            <a:r>
              <a:rPr lang="ru-RU" sz="1200" dirty="0">
                <a:solidFill>
                  <a:srgbClr val="3A5D80"/>
                </a:solidFill>
              </a:rPr>
              <a:t>Сценарий и вид плана определяют периодичность, назначение, детализацию и алгоритмы заполнения планов.</a:t>
            </a:r>
            <a:endParaRPr lang="ru-RU" sz="1200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062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Горные работы </a:t>
            </a:r>
            <a:r>
              <a:rPr lang="ru-RU" sz="1200" dirty="0">
                <a:solidFill>
                  <a:srgbClr val="304961"/>
                </a:solidFill>
              </a:rPr>
              <a:t>позволяет зарегистрировать выработку сотрудников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Выработка сотрудников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сформировать на  основании документов Горных работ, являющихся распоряжением на оформление выработки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1464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Расчет сдельного заработка </a:t>
            </a:r>
            <a:r>
              <a:rPr lang="ru-RU" sz="1200" dirty="0">
                <a:solidFill>
                  <a:srgbClr val="304961"/>
                </a:solidFill>
              </a:rPr>
              <a:t>позволяет автоматически сформировать документы выработки сотрудников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заполняется на основании алгоритмов, заложенных в показателях расчета способа сдельного заработка. При необходимости автоматически формируются виды работ сотрудников и расценка по ним.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18025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позволяет обмениваться информацией об объемах выполненных сотрудниками работ и фактически отработанному времени с программными продуктами "1С:Зарплата и управление персоналом 8", "1С:Бухгалтерия 8", "1С:Управление холдингом«, "1С:Комплексная автоматизация 2", "1С: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Управление предприятием 2", "</a:t>
            </a:r>
            <a:r>
              <a:rPr lang="ru-RU" sz="1200" dirty="0">
                <a:solidFill>
                  <a:srgbClr val="304961"/>
                </a:solidFill>
              </a:rPr>
              <a:t>1С</a:t>
            </a:r>
            <a:r>
              <a:rPr lang="en-US" sz="1200" dirty="0">
                <a:solidFill>
                  <a:srgbClr val="304961"/>
                </a:solidFill>
              </a:rPr>
              <a:t>:ERP</a:t>
            </a:r>
            <a:r>
              <a:rPr lang="ru-RU" sz="1200" dirty="0">
                <a:solidFill>
                  <a:srgbClr val="304961"/>
                </a:solidFill>
              </a:rPr>
              <a:t>. Управление холдингом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и отраслевыми решениями на их основе. В поставку продукта включены внешние обработки обмена данными для интеграции с указанными конфигурациями.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решении реализован обмен данными по выпуску, перемещению и реализации продукции с конфигурациями, поддерживающими стандарт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EnterpriseData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Кроме того, реализован обмен данными по оперативному учету горных работ с конфигурацией "1С: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Горнодобывающая промышленность 2".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71818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60928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19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 производства горных работ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регистрации прогнозных показателей по выполнению горных и геолого-разведочных работ в фиксированном периоде. Планы производства могут использоваться при "толкающей" схеме управления производством, когда потребность к производству создается внутри предприятия заблаговременно до того, как возникает внешняя, "тянущая" потребность.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плане можно указать количество операций, запланированный объем, показатели качества.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242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Наряд на смену определяет производственные задания и персонал по видам и местам работ, для работ с применением транспорта указывается транспорт. Система производит оценку коэффициента использования транспорта с учетом установленных нормативов и условий работ.</a:t>
            </a:r>
          </a:p>
          <a:p>
            <a:pPr>
              <a:spcAft>
                <a:spcPts val="600"/>
              </a:spcAft>
            </a:pPr>
            <a:endParaRPr lang="ru-RU" sz="1200" b="1" dirty="0">
              <a:solidFill>
                <a:srgbClr val="3A5D8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55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51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80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Учет разубоживания и потерь позволяет зафиксировать объем разубоженной горной массы, количество и качество потерь полезного ископаемого с указанием аналитик горизонтов, блоков и залежей.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57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3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Учет запасов полезных ископаемых, потерь и разубоживания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Нормирование, планирование и учет горных и геологоразведочных работ, корректировка данных на основании маркшейдерских замеров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Нормирование, планирование и учет переработки, незавершённого производства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Планирование и учет поступления, перемещения и отгрузки продукции различными видами транспорта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Учет качества запасов, добычи, переработки и отгрузки продукции, баланс металлов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Планирование доступности, учет времени работы и простоев оборудования, а также показаний счетчиков и наработки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Групповое формирование и учет путевых листов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Нормирование и учет расхода топлива на оборудовании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Учет ГСМ на складах, заправках и заправляющем оборудовании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Учет работы сотрудников, формирование табеля и расчет сдельной заработной платы 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200" kern="0" dirty="0">
                <a:solidFill>
                  <a:srgbClr val="304961"/>
                </a:solidFill>
              </a:rPr>
              <a:t>Обмен данными с другими конфигурациями 1С:Предприятие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52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0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A5D80"/>
                </a:solidFill>
              </a:rPr>
              <a:t>Установленные нормы горных и геолого-разведочных работ могут быть скорректированы условиями работ.</a:t>
            </a:r>
          </a:p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A5D80"/>
                </a:solidFill>
              </a:rPr>
              <a:t>На основании норм горных и геолого-разведочных работ и корректировок по условиям работ возможно заполнение документов планирования.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A5D80"/>
                </a:solidFill>
              </a:rPr>
              <a:t>Нормы выхода горных работ определяют выпуск объемов работ из количества операций.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5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>
                  <a:solidFill>
                    <a:srgbClr val="3A5D80"/>
                  </a:solidFill>
                </a:ln>
              </a:rPr>
              <a:t>С помощью нормирования технологических перевозок можно вести статистический учет объемов работ,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расстояний транспортирования и грузооборота, фиксировать расстояния маршрутов и использовать их в документах планирования и учета горных работ. При замере расстояний можно воспользоваться автоматическим расчетом приведенных расстояний маршрутов.</a:t>
            </a:r>
            <a:endParaRPr lang="ru-RU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19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>
                  <a:solidFill>
                    <a:srgbClr val="3A5D80"/>
                  </a:solidFill>
                </a:ln>
              </a:rPr>
              <a:t>С помощью нормирования технологических перевозок можно вести статистический учет объемов работ,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расстояний транспортирования и грузооборота, фиксировать расстояния маршрутов и использовать их в документах планирования и учета горных работ. При замере расстояний можно воспользоваться автоматическим расчетом приведенных расстояний маршрутов.</a:t>
            </a:r>
            <a:endParaRPr lang="ru-RU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910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фактических показателей выполнения горных работ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Горные работы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удобный интерфейс для ручного ввода и анализа данных с почасовой разбивкой предоставляет обработка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Рабочий стол учета горных.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54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041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42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57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исполнения сменного задания предлагается использовать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наряда на смену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00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исполнения запланированных объемно-календарных показателей предлагается использовать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плана производства горных работ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горных работ на дату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2400"/>
              </a:spcBef>
              <a:spcAft>
                <a:spcPts val="600"/>
              </a:spcAft>
              <a:buClrTx/>
              <a:buNone/>
            </a:pPr>
            <a:r>
              <a:rPr lang="ru-RU" altLang="ru-RU" sz="1400" b="1" dirty="0">
                <a:solidFill>
                  <a:srgbClr val="333F50"/>
                </a:solidFill>
                <a:latin typeface="+mn-lt"/>
              </a:rPr>
              <a:t>Руководителям предприятия: 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buClr>
                <a:srgbClr val="233E59"/>
              </a:buClr>
              <a:buNone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возможности для анализа, гибкого управления ресурсами компании, повышения эффективности и конкурентоспособности.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None/>
            </a:pPr>
            <a:r>
              <a:rPr lang="ru-RU" altLang="ru-RU" sz="1400" b="1" dirty="0">
                <a:solidFill>
                  <a:srgbClr val="333F50"/>
                </a:solidFill>
                <a:latin typeface="+mn-lt"/>
              </a:rPr>
              <a:t>Руководителям подразделений и менеджерам: 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buClr>
                <a:srgbClr val="233E59"/>
              </a:buClr>
              <a:buNone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инструменты, позволяющие повысить эффективность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ежедневной работы по своим направлениям.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None/>
            </a:pPr>
            <a:r>
              <a:rPr lang="ru-RU" altLang="ru-RU" sz="1400" b="1" dirty="0">
                <a:solidFill>
                  <a:srgbClr val="333F50"/>
                </a:solidFill>
                <a:latin typeface="+mn-lt"/>
              </a:rPr>
              <a:t>Работникам учетных служб: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Clr>
                <a:srgbClr val="233E59"/>
              </a:buClr>
              <a:buNone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средства для автоматизированного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ведения оперативного учета в удобном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современном интерфейсе.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340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данных, накопленных в оперативном учете, предлагается к использованию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горных работ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могут быть проанализированы с учетом маркшейдерского замера.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55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</a:t>
            </a:r>
            <a:r>
              <a:rPr lang="ru-RU" baseline="0" dirty="0"/>
              <a:t> управления переработкой продукции предназначена для планирования, нормирования и учета процесса переработки и обогащения полезных ископаемых., включая переработку давальческого сырья.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29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95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532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232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Планирование переработки продукции позволяет запланировать расход сырья и выход обогащенного (переработанного) продукта с указанием качественных показателей и спецификации переработки, определяющей нормативный расход материалов и выпуск отходов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основании ресурсных спецификаций автоматически рассчитывается плановая потребность в материалах и объемы выпуска отходов</a:t>
            </a: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14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технологических показателей позволяет производить фиксировать значений контролируемых технологических показателей переработки в течение смены. </a:t>
            </a:r>
            <a:endParaRPr lang="ru-RU" sz="1200" dirty="0">
              <a:solidFill>
                <a:srgbClr val="30496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28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Регистрация факта переработки продукции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Переработка продукции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dirty="0">
                <a:solidFill>
                  <a:srgbClr val="304961"/>
                </a:solidFill>
              </a:rPr>
              <a:t>По процессу переработки указывается выпуск продукции и отходов, расход сырья и материалов за смену.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Рабочий стол переработки позволяет учитывать переработку, технологические показатели и время работы перерабатывающего оборудования.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38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Корректировка объемов переработки сырья, выпуска продукции, отходов и расхода материалов позволяет скорректировать статистические объемы на основании произведенных замеров.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26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сырья переработчику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фиксации передачи сырья и материалов стороннему переработчику.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от переработчика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получения готовой продукции и возвратных отходов от стороннего переработчика.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63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4506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784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1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анализа плановых и фактических показателей по переработке продукции предназначены отчеты Переработка продукции и Исполнение плана переработки и Подача на фабрику.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878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план-фактного анализа плана переработки предназначен отчет «План-фактный анализ переработки на дату». В отчете реализована методика анализа Смена – День – Месяц – Год, в том числе нарастающим итогом.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908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предназначена для управления качеством продукции – отбора, проб, измерения качественных показателей продукции, фиксации результатов испытаний и формирования паспортов качества на отгружаемую продукцию.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результатов анализов происходит установка качественных показателей добытой или поступающей продукции, перерабатываемого сырья и продуктов переработки, отгружаемой продукции, кроме того возможно периодическое уточнение качества продукции на складах.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данных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качеству продукции производится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скидок\надбавок на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стоимость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продукции и формирование реализаций и поступлений товаров.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491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предназначена для планирования, измерения, расчета и установки качественных показателей запасов полезных ископаемых, добываемой и перерабатываемой горной массы, а также поступающей и отгружаемой продукции горнодобывающего предприятия.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077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Показатели качества могут быть вводимыми или расчетными. Для расчетных показателей указывается формула расчета показателя. При расчете значения показателя можно использовать значения других показателей качества и количество (например, массу) номенклатуры из документа, в котором применяется показатель.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99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Потребность в отборе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Также реализован ввод отбора проб на основании документов – оснований.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отбора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120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Потребность в отборе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Также реализован ввод отбора проб на основании документов – оснований.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отбора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89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лабораторных анализов номенклатуры фиксируются в документе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испытаний.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окончательных испытаний номенклатуры на качество фиксируются в документе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Паспорт качества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позволяющий в том числе усреднять результаты нескольких испытаний.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29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своевременно выявлять проблемные участки на любом этапе управления предприятием;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эффективность ключевых процессов предприятия с помощью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взаимосвязь и влияние одних показателей на другие;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топ-менеджерам принимать оптимальные управленческие решения по ключевым процессам на основании данных по целевым показателям предприятия.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использовать различные варианты анализа целевых показателей (способов фильтрации и представления информации);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 индикаторы позитивных и негативных отклонений в достижении установленных значений целевых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проводить детальный анализ любого показателя с помощью отчетов;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 состав сводного отчета (целевых показателей) и его рассылка по электронной почте.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967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Расчеты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качеству продукции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используется для хранения условий расчета скидок\надбавок на стоимость отгружаемой номенклатуры продукции с учетом качественных характеристик продукции.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расчета цены по качеству определяют в таблице на вкладке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расчета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Реализуется два варианта пересчета цен: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Дискретный алгоритм.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Интервальный алгоритм.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681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установки качества могут использоваться для разделения по времени и ответственному сотруднику процесса регистрации качественных показателей горной массы, перерабатываемой, получаемой или отгружаемой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619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установки качества могут использоваться для разделения по времени и ответственному сотруднику процесса регистрации качественных показателей горной массы, перерабатываемой, получаемой или отгружаемой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558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770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Данные по качеству и отбору проб можно вывести как с помощью типовых отчетов подсистемы управления качеством, так и в отчетах подсистем горных работ, переработки и отгрузки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599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Данные по качеству и отбору проб можно вывести как с помощью типовых отчетов подсистемы управления качеством, так и в отчетах подсистем горных работ, переработки и отгрузки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0672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967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708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82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оперативного учета и отгрузки продукции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оперативный учет количества и качества продукции на складах;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фиксировать результаты шихтования продукции;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вносить корректировки по номенклатуре на складах – перемаркировке;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цены на продукцию в упрощенном режиме (без применения системы скидок и наценок);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отгрузку продукции и осуществлять план-фактный анализ отгрузки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условия отгрузки продукции клиентам;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лимитировать отгрузку продукции с помощью выдачи разрешений;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формировать талоны и карты на отгрузку продукции автотранспортом;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контролировать максимальную нагрузку на ось автотранспорта;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оперативный учет поступления, перемещения, отгрузки, доставки и возврата продукции автомобильным, железнодорожным и водным транспортом с подключением к весовому оборудованию;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движения собственных и подрядных вагонов от их поступления до доставки клиенту;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времени подачи, уборки вагонов и рассчитывать нормативный сроки уборки вагонов;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маневровых работ по их движению на путях необщего пользования;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корректировать номенклатуру в вагонах и отгрузку продукции на основании результатов лабораторных анализов;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загружать данные о движении вагонов из системы ЭТРАН;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реализацию продукции в управленческом учета внешней учетной системы.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5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8701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Регистрация факта шихтования продукции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Шихтование горной массы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387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складах можно выполнить перемаркировку продукции, при этом в горные работы и переработку вносятся корректировки номенклатуры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586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Возможно планирование отгрузки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752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Возможно планирование поступлений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471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Планирование остатков продукции на складах в количественном и качественном выражении позволяет планировать остатки на начало планового периода.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401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 внутренних перевозок позволяет планировать перемещение продукции между складами и площадками предприятия различными видами транспорта.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383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В условиях отгрузки продукции определяются номенклатура, способ отгрузки (вид транспорта, самовывоз), участок отгрузки, состав дополнительных услуг и  услуг доставки с указанием грузополучателя, пункта назначения, грузоперевозчика, а также производится расчет единой цены с учетом стоимости услуг.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147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Разрешения на отгрузку </a:t>
            </a:r>
            <a:r>
              <a:rPr lang="ru-RU" dirty="0"/>
              <a:t>используются для авторизации отгрузки продукции контрагенту за период.</a:t>
            </a:r>
          </a:p>
          <a:p>
            <a:r>
              <a:rPr lang="ru-RU" dirty="0"/>
              <a:t>Отгрузка может производиться по талонам или картам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580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Талон на отгрузку продукции</a:t>
            </a:r>
            <a:r>
              <a:rPr lang="ru-RU" dirty="0"/>
              <a:t> создаётся на основании </a:t>
            </a:r>
            <a:r>
              <a:rPr lang="ru-RU" b="1" dirty="0"/>
              <a:t>Разрешения на отгрузку</a:t>
            </a:r>
            <a:r>
              <a:rPr lang="ru-RU" dirty="0"/>
              <a:t> с видом контроля отгрузки "По талону".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формирования талонов реализован документа «</a:t>
            </a:r>
            <a:r>
              <a:rPr lang="ru-RU" b="1" dirty="0"/>
              <a:t>Выдача талонов</a:t>
            </a:r>
            <a:r>
              <a:rPr lang="ru-RU" dirty="0"/>
              <a:t>»</a:t>
            </a:r>
          </a:p>
          <a:p>
            <a:r>
              <a:rPr lang="ru-RU" b="1" dirty="0"/>
              <a:t>Талон на отгрузку </a:t>
            </a:r>
            <a:r>
              <a:rPr lang="ru-RU" dirty="0"/>
              <a:t>является единовременно используемым документом, подтверждающим право на отгрузку продукции в рамках разрешения на отгрузку.</a:t>
            </a:r>
          </a:p>
          <a:p>
            <a:r>
              <a:rPr lang="ru-RU" dirty="0"/>
              <a:t>После предъявления талона и ввода документа отгрузки продукции повторное использование талона в качестве основания отгрузки запрещено.</a:t>
            </a:r>
          </a:p>
          <a:p>
            <a:r>
              <a:rPr lang="ru-RU" dirty="0"/>
              <a:t>Также имеется возможность аннулирования талонов.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757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lang="ru-RU" sz="1200" b="1" i="0" dirty="0">
                <a:effectLst/>
                <a:latin typeface="Arial" panose="020B0604020202020204" pitchFamily="34" charset="0"/>
              </a:rPr>
              <a:t>ФУНКЦИОНАЛЬНЫЕ ВОЗМОЖНОСТИ "1С:ГОРНОДОБЫВАЮЩАЯ ПРОМЫШЛЕННОСТЬ 2. ОПЕРАТИВНЫЙ УЧЕТ"</a:t>
            </a: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горными и геолого-разведочными работами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геологических запасов полезных ископаемых;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объемно-календарное и оперативное планирование горных и геолого-разведочных работ;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горных  и геолого-разведочных работ и технологических перевозок;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качественных и количественных показателей горных  и геолого-разведочных работ и технологических перевозок;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маркшейдерских замеров и корректировка статистических данных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разубоживания и потерь полезных ископаемых;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остатков продукции на складах.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и учет переработки продукции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ресурсные спецификации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объемно-календарное и сменное планирование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качественных и количественных показателей процесса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технологических показателей переработки и незавершенного производства;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давальческих схем переработки (в переработку на сторону и от давальцев).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качеством продукции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проб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и анализ результатов испытаний;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качественные показатели, позволяющие производить расчет количества, например, металла в руде;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качества продукции при проведении горных работ, переработки и отгрузке продукции, на складах;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перемаркировка, учет брака и несоответствий качества продукции;</a:t>
            </a:r>
            <a:endParaRPr lang="ru-RU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сертификатов и паспортов качества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баланс металлов;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стоимости продукции с учетом качества продукции.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горным оборудованием, транспортом и спецтехникой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доступности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времени работы и простоев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групповое формирование 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путевых листов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и учет работы транспорта и спецтехники;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показаний счетчиков и наработки оборудования;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и учет шин;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оборудования в пользование контрагентам.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и нормирование расхода ГСМ по оборудованию, складам и заправкам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заправок и расхода топлива в разрезе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ГСМ в разрезе складов,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резервуаров 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заправляющего оборудования с учетом температуры и плотности;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расхода ГСМ с возможностью настройки алгоритма расчета;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потребностей в ГСМ на основании планов и статистических данных;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заправочных ведомостей и топливных карт на выдачу ГСМ.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складом, поступлением и отгрузкой продукции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шихтование и списание;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поступления, перемещений и отгрузки продукции;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условий отгрузки продукции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 отгрузки продукции с использованием разрешений, талонов и карт;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отгрузки, поступления и внутренних перемещений продукции различными видами транспорта;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движения вагонов от поступления до доставки на станцию получателя;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 с весовым оборудованием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работы сотрудников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упрощенный кадровый учет;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допуски на оборудование и учет стажировок;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табелирование и формирование табеля для расчета заработной платы во внешних системах;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учет выработки сотрудников и расчет сдельной заработной платы.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Мониторинг и анализ показателей деятельности предприятия</a:t>
            </a:r>
            <a:endParaRPr lang="ru-RU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Подготовка и передача данных оперативного учета (проведение горных работ, переработка и отгрузка продукции) для целей управленческого и регламентированного учета, а также расчета заработной платы</a:t>
            </a:r>
            <a:endParaRPr lang="ru-RU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just">
              <a:spcBef>
                <a:spcPts val="3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ru-RU" sz="1200" kern="1200" baseline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6774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118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Подсистема управления отгрузкой продукции автотранспортом</a:t>
            </a:r>
            <a:r>
              <a:rPr lang="ru-RU" baseline="0" dirty="0"/>
              <a:t>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контролировать</a:t>
            </a:r>
            <a:r>
              <a:rPr lang="ru-RU" baseline="0" dirty="0"/>
              <a:t> максимально допустимую нагрузку на автомобили и спецразрешения на превышение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подключаться к весовому</a:t>
            </a:r>
            <a:r>
              <a:rPr lang="ru-RU" baseline="0" dirty="0"/>
              <a:t> оборудованию и весовым системам, вести у</a:t>
            </a:r>
            <a:r>
              <a:rPr lang="ru-RU" dirty="0"/>
              <a:t>чет взвешиваний</a:t>
            </a:r>
            <a:endParaRPr lang="ru-RU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baseline="0" dirty="0"/>
              <a:t>вести учёт перемещений продукции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baseline="0" dirty="0"/>
              <a:t>вести учёт по остаткам продукции в разрезе талонов на отгрузку.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вести количественный учёт операций поставки, перемещения и отправки продукции с помощью автотранспорта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формировать документы поступления и отгрузки продукции за период с учетом качества в количественном и суммовом выражении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вести учёт</a:t>
            </a:r>
            <a:r>
              <a:rPr lang="ru-RU" baseline="0" dirty="0"/>
              <a:t> возврата продукции потребителями с помощью автотранспорта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2635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347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rgbClr val="304961"/>
                </a:solidFill>
              </a:rPr>
              <a:t>Реализованы </a:t>
            </a:r>
            <a:r>
              <a:rPr lang="ru-RU" b="1" dirty="0">
                <a:solidFill>
                  <a:srgbClr val="304961"/>
                </a:solidFill>
              </a:rPr>
              <a:t>подключение к весовому оборудованию</a:t>
            </a:r>
            <a:r>
              <a:rPr lang="ru-RU" dirty="0">
                <a:solidFill>
                  <a:srgbClr val="304961"/>
                </a:solidFill>
              </a:rPr>
              <a:t> и </a:t>
            </a:r>
            <a:r>
              <a:rPr lang="ru-RU" b="1" dirty="0">
                <a:solidFill>
                  <a:srgbClr val="304961"/>
                </a:solidFill>
              </a:rPr>
              <a:t>контроль максимально допустимой нагрузки</a:t>
            </a:r>
            <a:r>
              <a:rPr lang="ru-RU" dirty="0">
                <a:solidFill>
                  <a:srgbClr val="304961"/>
                </a:solidFill>
              </a:rPr>
              <a:t>.</a:t>
            </a:r>
          </a:p>
          <a:p>
            <a:pPr algn="l"/>
            <a:r>
              <a:rPr lang="ru-RU" dirty="0">
                <a:solidFill>
                  <a:srgbClr val="304961"/>
                </a:solidFill>
              </a:rPr>
              <a:t>Операция отгрузки автотранспортом разделена на отправку с количественным учетом и сводный документ отгрузки за период с количественными и финансовыми показателями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81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Возврат продукции выполняется по разрешениям на возврат с указанием оборудования или модели транспортного средства.</a:t>
            </a:r>
            <a:br>
              <a:rPr lang="ru-RU" sz="1200" dirty="0">
                <a:solidFill>
                  <a:srgbClr val="304961"/>
                </a:solidFill>
              </a:rPr>
            </a:br>
            <a:r>
              <a:rPr lang="ru-RU" sz="1200" dirty="0">
                <a:solidFill>
                  <a:srgbClr val="304961"/>
                </a:solidFill>
              </a:rPr>
              <a:t>Реализовано подключение к весовому оборудованию.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199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оперативного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учета и отгрузки продукции железнодорожным транспортом позволяет: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повагонный учет поступления, перемещения и отгрузки продукции;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дислокации и местоположения вагонов;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поступления порожних и груженых вагонов </a:t>
            </a:r>
            <a:r>
              <a:rPr lang="ru-RU" dirty="0"/>
              <a:t>на станцию, в т.ч. на подходе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/>
              <a:t>регистрировать подачу / уборку вагонов и рассчитывать время использования вагонов на путях необщего пользования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передачи вагонов с одной станции на другую или между путями одной станции, в т.ч. с погрузкой/разгрузкой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нормирование и учет </a:t>
            </a:r>
            <a:r>
              <a:rPr lang="ru-RU" dirty="0"/>
              <a:t>разгрузки и погрузки</a:t>
            </a:r>
            <a:r>
              <a:rPr lang="ru-RU" baseline="0" dirty="0"/>
              <a:t> вагонов с возможностью подключения весового оборудования</a:t>
            </a:r>
            <a:r>
              <a:rPr lang="en-US" baseline="0" dirty="0"/>
              <a:t>;</a:t>
            </a:r>
            <a:r>
              <a:rPr lang="ru-RU" baseline="0" dirty="0"/>
              <a:t> и корректировки номенклатуры по результатам анализов отдельным документов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формировать и вести учет отправки порожних или груженных вагонов</a:t>
            </a:r>
            <a:r>
              <a:rPr lang="en-US" dirty="0"/>
              <a:t>;</a:t>
            </a: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маневровых работ и планировать их;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корректировать отгрузки жд транспортом отдельных документов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финансовые условия отгрузки с учётом пересчёта цены по качеству;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формировать реализации товаров на основании отгрузки жд транспортом, в том числе с учетом товаров в пути для способов отгрузки с переходом права собственности на станции получения.</a:t>
            </a: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2256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отслеживать статусы и состояние вагонов, их перемещение от поступления на станцию до передачи грузополучателю, загружать данные о движении вагонов из системы ЭТРАН.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Журналы документов представлены в виде рабочего места, в котором имеется возможность формирования документов из определенного пользователем списка вагонов.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сформированных для грузополучателя отправок и маршрутов вагонов реализован расчет количественных и суммовых показателей партии продукции с учетом ее качества и формирование документа реализации товаров и услуг с учетом условий поставки.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 предназначен для фиксации фактов поступления вагонов на железнодорожную станцию в составе маршрута</a:t>
            </a:r>
            <a:r>
              <a:rPr lang="ru-RU" baseline="0" dirty="0"/>
              <a:t> и их местоположения после поступления.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6998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Заполнение документов разгрузки и погрузки вагонов может производиться с помощью загрузки данных с подключенного весового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Журналы документов представлены в виде рабочего места, в котором имеется возможность формирования документов из определенного пользователем списка вагонов.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сформированных для грузополучателя отправок и маршрутов вагонов реализован расчет количественных и суммовых показателей партии продукции с учетом ее качества и формирование документа реализации товаров и услуг с учетом условий поставки.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401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 предназначен для формирования состава отправки (маршрута) порожних или груженных вагонов.</a:t>
            </a:r>
          </a:p>
          <a:p>
            <a:r>
              <a:rPr lang="ru-RU" dirty="0"/>
              <a:t>При формировании отправки на основании </a:t>
            </a:r>
            <a:r>
              <a:rPr lang="ru-RU" b="1" dirty="0"/>
              <a:t>Разрешения на</a:t>
            </a:r>
            <a:r>
              <a:rPr lang="ru-RU" b="1" baseline="0" dirty="0"/>
              <a:t> отгрузку</a:t>
            </a:r>
            <a:r>
              <a:rPr lang="ru-RU" dirty="0"/>
              <a:t> в документе производится контроль по условиям разрешения.</a:t>
            </a:r>
          </a:p>
          <a:p>
            <a:r>
              <a:rPr lang="ru-RU" dirty="0"/>
              <a:t>В документе предусмотрена возможность проверки на уникальность паспорта качества для каждого номера железнодорожной квитанции.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283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предназначен для учёта отправки груженных вагонов контрагенту и финансовых условий отгрузки с учетом </a:t>
            </a:r>
            <a:r>
              <a:rPr lang="ru-RU" b="1" dirty="0"/>
              <a:t>пересчёта</a:t>
            </a:r>
            <a:r>
              <a:rPr lang="ru-RU" b="1" baseline="0" dirty="0"/>
              <a:t> цены</a:t>
            </a:r>
            <a:r>
              <a:rPr lang="ru-RU" dirty="0"/>
              <a:t> по качеству.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основании документа отгрузки железнодорожным транспортом можно сформировать документ </a:t>
            </a:r>
            <a:r>
              <a:rPr lang="ru-RU" b="1" dirty="0"/>
              <a:t>Реализация товаров и </a:t>
            </a:r>
            <a:r>
              <a:rPr lang="ru-RU" b="0" dirty="0"/>
              <a:t>услуг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221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управления горными и геологоразведочными работами предназначена для нормирования, планирования, учета технологических операций горных и геолого-разведочных работ и анализа данных.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подсистемы: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запасов полезных ископаемых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загрузки технологического 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горных и геолого-разведочных работ с учетом условий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технологических перевозок с учетом условий работ и расстояний транспортировки 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объемно-календарное планирование горных и геолого-разведочных работ в количественном и качественном выражении;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посменное планирование горных и геологоразведочных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горных и геолого-разведочных работ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отчетность по горным работам;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горных и геолого-разведочных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маркшейдерские замеры, корректирующие статистическую информацию об объемах  и аналитиках горных и геологоразведочных работ, остатках на складах оперативного учета, расчетных показателей качества;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разубоживания и потерь полезных ископаемых;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отражение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управленческом учете внешней учетной системы.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объемов горных работ и количества технологических операций может производиться по каждой выполненной операции (данный способ применяется в основном при наличии возможности автоматизированного получения информации из АСУТП) или по определенным настройкой квантам времени на основании оперативных данных, предоставленных диспетчеру.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975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позволяет планировать и вести учет маневровых работ собственных и наемным транспортом.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852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  <a:latin typeface="Calibri (Основной текст)"/>
              </a:rPr>
              <a:t>Решение позволяет контролировать время нахождения вагонов на путях необщего пользования, тем самым снижая штрафы за простои вагонов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514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по дислокации вагонов позволяет фиксировать текущее местоположение вагонов и прогнозировать дату их прибытия на станцию погрузки.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3957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  <a:latin typeface="Calibri (Основной текст)"/>
              </a:rPr>
              <a:t>Учет доставка вагонов грузополучателю для отгрузки без перехода права собственности</a:t>
            </a:r>
            <a:endParaRPr lang="ru-RU" sz="1200" b="1" dirty="0">
              <a:solidFill>
                <a:srgbClr val="304961"/>
              </a:solidFill>
              <a:latin typeface="Calibri (Основной текст)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551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302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2388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Подсистема управления отгрузкой продукции водным</a:t>
            </a:r>
            <a:r>
              <a:rPr lang="ru-RU" baseline="0" dirty="0"/>
              <a:t> транспортом </a:t>
            </a:r>
            <a:r>
              <a:rPr lang="ru-RU" dirty="0"/>
              <a:t>позволяет: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dirty="0">
                <a:solidFill>
                  <a:schemeClr val="tx2">
                    <a:lumMod val="75000"/>
                  </a:schemeClr>
                </a:solidFill>
              </a:rPr>
              <a:t>Вести учет операций отгрузки и перемещения продукции покупателям водным транспортом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Осуществлять выбор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способа учета массы груза: расчет по оснастке судна и взвешиванием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Автоматически рассчитывать значения веса груза в судне и осуществлять пересчет его в количество номенклатуры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Проводить анализ </a:t>
            </a:r>
            <a:r>
              <a:rPr lang="ru-RU" dirty="0"/>
              <a:t>оперативной отгрузки продукции за определенный период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907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Решение позволяет фиксировать отгрузку водным транспортом </a:t>
            </a:r>
            <a:b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</a:b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с возможностью ввода массы на основании </a:t>
            </a:r>
            <a:r>
              <a:rPr lang="ru-RU" sz="1200" b="1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взвешивания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962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либо расчета массы </a:t>
            </a:r>
            <a:r>
              <a:rPr lang="ru-RU" sz="1200" b="1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на основании шкалы осадки судна</a:t>
            </a: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. </a:t>
            </a:r>
            <a:b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</a:b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Предусмотрена печать формы ГУ-30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470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</a:t>
            </a:r>
            <a:r>
              <a:rPr lang="ru-RU" sz="1200" spc="-30" dirty="0">
                <a:solidFill>
                  <a:srgbClr val="44546A">
                    <a:lumMod val="75000"/>
                  </a:srgbClr>
                </a:solidFill>
                <a:latin typeface="Calibri (Основной текст)"/>
              </a:rPr>
              <a:t>в том числе в разрезе ГТД, коносаментов и поручений на погрузку.</a:t>
            </a:r>
            <a:endParaRPr kumimoji="0" lang="ru-RU" sz="1200" b="0" i="0" u="none" strike="noStrike" kern="1200" cap="none" spc="-3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85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Отличительной особенностью оперативного учета статистических данных по горным работам является наличие приблизительной оценки объемов выполненных работ с разнесением на несколько контуров учета и постепенным уточнением данных с помощью средств автоматизации, весового оборудования или маркшейдерского замера.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Сопоставление нескольких «точек зрения» на объемы выполненных работ позволяют найти некоторую золотую середину, определить некорректные данные. Например, система нормирования позволяет получить ожидаемую производительность технологических перевозок с невысокой точностью данных. Автоматизированная система диспетчеризации позволяет получить более точные данные на основании показаний датчиков, однако по многим причинам они могут быть иногда не корректны. Сопоставление нормативных данных с данными АСУ позволяет определить в них критические отклонения и принять по ним к учету нормативные данные.</a:t>
            </a:r>
          </a:p>
          <a:p>
            <a:endParaRPr lang="ru-RU" dirty="0"/>
          </a:p>
          <a:p>
            <a:r>
              <a:rPr lang="ru-RU" dirty="0"/>
              <a:t>Проблема наличия нескольких источников данных в конфигурации «Горнодобывающая промышленность 2. Оперативный учет» решается с помощью многоконтурного учета данных. Каждый источник данных, представленный в справочнике Виды данных, представляет собой самостоятельный разрез оперативного учета горных работ, детализированный по видам операций горных работ.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4366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</a:t>
            </a:r>
            <a:r>
              <a:rPr lang="ru-RU" sz="1200" spc="-30" dirty="0">
                <a:solidFill>
                  <a:srgbClr val="44546A">
                    <a:lumMod val="75000"/>
                  </a:srgbClr>
                </a:solidFill>
                <a:latin typeface="Calibri (Основной текст)"/>
              </a:rPr>
              <a:t>в том числе в разрезе ГТД, коносаментов и поручений на погрузку.</a:t>
            </a:r>
            <a:endParaRPr kumimoji="0" lang="ru-RU" sz="1200" b="0" i="0" u="none" strike="noStrike" kern="1200" cap="none" spc="-3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022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управления оборудованием</a:t>
            </a:r>
            <a:r>
              <a:rPr lang="ru-RU" baseline="0" dirty="0"/>
              <a:t> используется для управления хозяйственным и технологическим транспортом, горным или специализированным оборудованием.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доступность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времени работы и простоев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показаний счетчиков и наработки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и учитывать работу хозяйственного транспорта и спецтехники;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учитывать передачу и возврат оборудования сторонним контрагентам;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и учитывать ремонтные работы;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печатать и учитывать путевые листы;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контролировать и учитывать наличие допуска сотрудников к управлению оборудованием;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шин на оборудовании и складах;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движение шин в документах управленческого учета в соответствии с настройкой.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2335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Нормативно-справочная</a:t>
            </a:r>
            <a:r>
              <a:rPr lang="ru-RU" baseline="0" dirty="0"/>
              <a:t> информацию по оборудованию описывает характеристики и технологические возможности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парка оборудования, имеющегося в распоряжении предприятия (как наемного, так и собственного). Для собственного оборудования необходимо установить соответствующий флаг.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содержит список используемых моделей транспортных средств и оборудования и задает их характеристики, не зависящие от конкретного экземпляра.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наиболее важных элементов нормативно-справочной информации горного производства является 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Марки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Под маркой оборудования понимается совокупность технологических свойств и характеристик группы оборудования, которая может меняться у конкретной единицы оборудования с течением времени (в отличие от статических или паспортных свойств модели оборудования). Применение марок оборудования позволяет снизить объем операций по вводу данных для учета, нормирования и планирования производства.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369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парка оборудования, имеющегося в распоряжении предприятия (как наемного, так и собственного). Для собственного оборудования необходимо установить соответствующий флаг.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Марка оборудования является периодическим реквизитом и назначается по нажатию гиперссылки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 оборудования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содержит список используемых моделей транспортных средств и оборудования и задает их характеристики, не зависящие от конкретного экземпляра.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1265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534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Планы доступности оборудования позволяют запланировать простои оборудования и ППР, рассчитать плановую техническую готовность и время использования оборудования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019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состава техники, выводимой в работу в смену, и ее планируемой доступности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 оборудования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814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Фиксация информации со счетчиков и наработка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Ввод показаний счетчиков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4646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времени работы и простоев оборудования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 работы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о времени работы и простоях оборудования используются при формировании рабочего времени сотрудников на этапе формирования табеля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87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</a:t>
            </a:r>
            <a:r>
              <a:rPr lang="ru-RU" baseline="0" dirty="0"/>
              <a:t> управления оборудованием предоставляет всеобъемлющую информацию по простоям оборудования.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5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81319"/>
            <a:ext cx="6858000" cy="2215395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96715"/>
            <a:ext cx="6858000" cy="6487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3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агодарим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1912" y="2625637"/>
            <a:ext cx="4660175" cy="1162591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B351-4CA9-45C5-8E61-FEF3C246FC09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69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5B59-2F98-480A-8204-7CDD6836D54E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8111" y="1971676"/>
            <a:ext cx="6707778" cy="36192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129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9" y="4453800"/>
            <a:ext cx="8556317" cy="1325563"/>
          </a:xfrm>
          <a:prstGeom prst="rect">
            <a:avLst/>
          </a:prstGeom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45F2-C30E-4C1D-85A2-F0D1505BA9AB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9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агодарим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1912" y="2625637"/>
            <a:ext cx="4660175" cy="1162591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B2FD-A294-40AE-A7C3-CCF7B44FD2A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329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8111" y="1971676"/>
            <a:ext cx="6707778" cy="36192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3A27-74F3-4DBF-B8F7-FBF9862D7B3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15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" y="4453800"/>
            <a:ext cx="85471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1AA3-78B7-46D0-BD43-B5A0BC44C35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72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9000"/>
            <a:ext cx="8534400" cy="490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057400" cy="365125"/>
          </a:xfrm>
        </p:spPr>
        <p:txBody>
          <a:bodyPr/>
          <a:lstStyle/>
          <a:p>
            <a:fld id="{E044F892-BA72-481E-9E54-B46EC36323C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1900" y="6356350"/>
            <a:ext cx="416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110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269000"/>
            <a:ext cx="85471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7500" y="6356349"/>
            <a:ext cx="2057400" cy="365125"/>
          </a:xfrm>
        </p:spPr>
        <p:txBody>
          <a:bodyPr/>
          <a:lstStyle/>
          <a:p>
            <a:fld id="{D5C9A76E-C9BB-482F-BBA1-F6C66681758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65400" y="6356350"/>
            <a:ext cx="4089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7200" y="635634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A41E8EC-8564-466E-A051-2ADB1701AE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620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7250" y="1265825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30200" y="6356350"/>
            <a:ext cx="2355850" cy="365125"/>
          </a:xfrm>
        </p:spPr>
        <p:txBody>
          <a:bodyPr/>
          <a:lstStyle/>
          <a:p>
            <a:fld id="{7ACEA197-3896-4C80-9BCD-2FB89E4467F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832100" y="6356350"/>
            <a:ext cx="3810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7545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5600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269000"/>
            <a:ext cx="41814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800" y="2092912"/>
            <a:ext cx="4181475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2372" y="1269000"/>
            <a:ext cx="4202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2372" y="2092912"/>
            <a:ext cx="4202066" cy="4126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50837" y="6356350"/>
            <a:ext cx="2057400" cy="365125"/>
          </a:xfrm>
        </p:spPr>
        <p:txBody>
          <a:bodyPr/>
          <a:lstStyle/>
          <a:p>
            <a:fld id="{3BB7D9C8-FAE6-4A6F-92A9-BB1DEFEE3582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40132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9738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8204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629635-F20D-4EAB-94BA-4C9426248B3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9CBA67-4111-43AD-9254-2AE9928DF2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2747078"/>
            <a:ext cx="6858000" cy="2215395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38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057400" cy="365125"/>
          </a:xfrm>
        </p:spPr>
        <p:txBody>
          <a:bodyPr/>
          <a:lstStyle/>
          <a:p>
            <a:fld id="{91A60BB5-FF1F-45FC-BF1E-93D61F692E9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3835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29400" y="6337300"/>
            <a:ext cx="2184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26012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269000"/>
            <a:ext cx="3236913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185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919483"/>
            <a:ext cx="86233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03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E68A7C-13AA-4B74-B8F5-4D020B75D2B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40000" y="6356351"/>
            <a:ext cx="40767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62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9CBA67-4111-43AD-9254-2AE9928DF2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11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9000"/>
            <a:ext cx="8534400" cy="490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057400" cy="365125"/>
          </a:xfrm>
        </p:spPr>
        <p:txBody>
          <a:bodyPr/>
          <a:lstStyle/>
          <a:p>
            <a:fld id="{E044F892-BA72-481E-9E54-B46EC36323C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1900" y="6356350"/>
            <a:ext cx="416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3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269000"/>
            <a:ext cx="85471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7500" y="6356349"/>
            <a:ext cx="2057400" cy="365125"/>
          </a:xfrm>
        </p:spPr>
        <p:txBody>
          <a:bodyPr/>
          <a:lstStyle/>
          <a:p>
            <a:fld id="{D5C9A76E-C9BB-482F-BBA1-F6C66681758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65400" y="6356350"/>
            <a:ext cx="4089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7200" y="635634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A41E8EC-8564-466E-A051-2ADB1701AE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860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7250" y="1265825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30200" y="6356350"/>
            <a:ext cx="2355850" cy="365125"/>
          </a:xfrm>
        </p:spPr>
        <p:txBody>
          <a:bodyPr/>
          <a:lstStyle/>
          <a:p>
            <a:fld id="{7ACEA197-3896-4C80-9BCD-2FB89E4467F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832100" y="6356350"/>
            <a:ext cx="3810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7545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864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269000"/>
            <a:ext cx="41814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800" y="2092912"/>
            <a:ext cx="4181475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2372" y="1269000"/>
            <a:ext cx="4202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2372" y="2092912"/>
            <a:ext cx="4202066" cy="4126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50837" y="6356350"/>
            <a:ext cx="2057400" cy="365125"/>
          </a:xfrm>
        </p:spPr>
        <p:txBody>
          <a:bodyPr/>
          <a:lstStyle/>
          <a:p>
            <a:fld id="{3BB7D9C8-FAE6-4A6F-92A9-BB1DEFEE3582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40132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9738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75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057400" cy="365125"/>
          </a:xfrm>
        </p:spPr>
        <p:txBody>
          <a:bodyPr/>
          <a:lstStyle/>
          <a:p>
            <a:fld id="{91A60BB5-FF1F-45FC-BF1E-93D61F692E9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3835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29400" y="6337300"/>
            <a:ext cx="2184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26012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269000"/>
            <a:ext cx="3236913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0994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" y="4453800"/>
            <a:ext cx="85471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1AA3-78B7-46D0-BD43-B5A0BC44C35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40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2" y="945896"/>
            <a:ext cx="3756002" cy="8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269000"/>
            <a:ext cx="84709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63690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50B40-18D8-4811-8715-5F8CDB55C3BA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65400" y="6356350"/>
            <a:ext cx="401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56400" y="6350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"/>
            <a:ext cx="9144000" cy="99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71" y="144000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6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57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B3314-F874-482D-8096-1772BCC69011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4000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84667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7"/>
          <a:stretch/>
        </p:blipFill>
        <p:spPr>
          <a:xfrm>
            <a:off x="6784667" y="144000"/>
            <a:ext cx="2361714" cy="699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3FC5F-6429-406F-B755-52EB1AECF5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22528" y="149091"/>
            <a:ext cx="699625" cy="6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98450" y="6356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5BBE6-7960-4059-B346-5ED1EC2B524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16200" y="6356350"/>
            <a:ext cx="401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88150" y="6356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75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269000"/>
            <a:ext cx="84709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63690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50B40-18D8-4811-8715-5F8CDB55C3BA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65400" y="6356350"/>
            <a:ext cx="401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56400" y="6350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"/>
            <a:ext cx="9144000" cy="99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71" y="144000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5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svg"/><Relationship Id="rId5" Type="http://schemas.openxmlformats.org/officeDocument/2006/relationships/image" Target="../media/image105.png"/><Relationship Id="rId4" Type="http://schemas.openxmlformats.org/officeDocument/2006/relationships/image" Target="../media/image10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2108" y="2381319"/>
            <a:ext cx="7488000" cy="221539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1С:Горнодобывающая промышленность 2. Оперативный учет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Обзор возможностей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15" y="108009"/>
            <a:ext cx="904875" cy="898634"/>
          </a:xfrm>
          <a:prstGeom prst="rect">
            <a:avLst/>
          </a:prstGeom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4986323" y="6356352"/>
            <a:ext cx="4021667" cy="37903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2000" kern="0" dirty="0"/>
              <a:t>Октябрь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82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3A5D80"/>
                </a:solidFill>
              </a:rPr>
              <a:t>Параллельный учет по видам данных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91629" y="1228203"/>
            <a:ext cx="5144867" cy="26769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Проблематика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Высокая динамика и распределенность горных и геологоразведочных работ.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Наличие большого количества факторов и ограничений, влияющих на результат.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Запаздывание данных о выполненных работах, поступающих в разное время с различной степенью достоверности и детализации.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58" y="4183256"/>
            <a:ext cx="4472345" cy="2328478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051685" y="4676153"/>
            <a:ext cx="3957404" cy="20769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Решение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Реализован параллельный оперативный учет горных и геологоразведочных работ и времени работы оборудования по видам данных, детализированной по операциям.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00" y="1248859"/>
            <a:ext cx="3434900" cy="322381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5691770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12F639-AD8B-465D-9DB8-1C5DECB1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89620"/>
            <a:ext cx="7282774" cy="33705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простоев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623C7-B9A2-46BE-94E5-EE2A06AE41D1}"/>
              </a:ext>
            </a:extLst>
          </p:cNvPr>
          <p:cNvSpPr txBox="1"/>
          <p:nvPr/>
        </p:nvSpPr>
        <p:spPr>
          <a:xfrm>
            <a:off x="98087" y="4956100"/>
            <a:ext cx="3578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Отчеты по простоям позволяют проанализировать статистику и причины возникновения простоев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D4FF9B-DDFF-4719-A945-AA206F469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055" y="3567240"/>
            <a:ext cx="5222338" cy="304841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55120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календарного фонда времени работы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1BCCA-5569-4DCC-93D1-812447B2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6" y="1184826"/>
            <a:ext cx="8704130" cy="409729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007" y="3834150"/>
            <a:ext cx="3766874" cy="28048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57914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План-фактный анализ доступности оборудования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00945-E23D-4FB4-8475-53656A5C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5" y="1405890"/>
            <a:ext cx="8101069" cy="4880241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363C1D-DBBB-42C7-AF47-0D0B88CF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214" y="3737610"/>
            <a:ext cx="2701462" cy="289442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6457786-6129-4DEF-BD37-5CB38716F283}"/>
              </a:ext>
            </a:extLst>
          </p:cNvPr>
          <p:cNvCxnSpPr/>
          <p:nvPr/>
        </p:nvCxnSpPr>
        <p:spPr>
          <a:xfrm>
            <a:off x="2023110" y="2548890"/>
            <a:ext cx="1577340" cy="1200150"/>
          </a:xfrm>
          <a:prstGeom prst="line">
            <a:avLst/>
          </a:prstGeom>
          <a:ln w="25400">
            <a:solidFill>
              <a:srgbClr val="3A5D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8411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и групповая печать путевых листов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678" y="4615794"/>
            <a:ext cx="292303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решении реализованы типовые и отраслевые формы путевых листов, можно подключить собственные формы путевых листов без доработки конфигурации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2C1B3D-57EE-475C-910A-91D747FE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8" y="1078364"/>
            <a:ext cx="7194511" cy="344786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6BB88-464C-45AF-8DEF-B2F15F49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715" y="3269430"/>
            <a:ext cx="5983607" cy="344948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27503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3AF3A-1DF9-4631-9D19-BADD5B9FC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8" y="1151174"/>
            <a:ext cx="5256472" cy="429580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и групповая печать путевых листов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188" y="5422736"/>
            <a:ext cx="2769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Выданные путевые листы можно вывести в реестр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4108" y="1151173"/>
            <a:ext cx="323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Путевой лист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выдачу путевого листа и основные его характеристики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7FB75A-3E05-4846-8A49-856E9CBD3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459" y="2572603"/>
            <a:ext cx="5317022" cy="40247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75703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Рабочий стол транспортного диспетчера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703" y="971376"/>
            <a:ext cx="8942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Рабочий стол транспортного диспетчера для ввода информации по работе оборудованияи простоям оборудования, показаниям счетчиков и наработки, табелирования сотрудников, расходе и заправках ГСМ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AB141-E62D-4E38-AFA6-C68ECF528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18" y="1894706"/>
            <a:ext cx="7681579" cy="463419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90936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Рабочий стол транспортного диспетчера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703" y="971376"/>
            <a:ext cx="894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Мобильная версия рабочего стола позволяет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снизить трудозатраты на ввод информации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05206C-9999-4D9C-8FA3-BE630042D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6" y="1730708"/>
            <a:ext cx="8453887" cy="460577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74943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C2976-98B4-4F08-859B-DA29108DF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94806"/>
            <a:ext cx="4636851" cy="2773577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работы хозтранспорта и спецтехники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58795" y="1268565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Заявка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50620" y="3968383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Наряд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52956" y="5361196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</a:t>
            </a:r>
          </a:p>
        </p:txBody>
      </p:sp>
      <p:sp>
        <p:nvSpPr>
          <p:cNvPr id="14" name="Дуга 13"/>
          <p:cNvSpPr/>
          <p:nvPr/>
        </p:nvSpPr>
        <p:spPr>
          <a:xfrm>
            <a:off x="4152278" y="2102905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Дуга 14"/>
          <p:cNvSpPr/>
          <p:nvPr/>
        </p:nvSpPr>
        <p:spPr>
          <a:xfrm rot="5400000">
            <a:off x="5847272" y="3922356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6B7398-7320-4F4C-9D64-B8A82C80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570" y="2859783"/>
            <a:ext cx="7256974" cy="179651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01FB3-E0A5-4096-8F18-3FAA2E1A1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43" y="4746928"/>
            <a:ext cx="5876579" cy="199779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6958158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C1D18F-35B0-4C26-8A3E-A928A13E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2" y="1041219"/>
            <a:ext cx="8489004" cy="408462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допусков сотрудников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C8FE9-C5F1-4E3F-B297-AC64DC7B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876" y="3931066"/>
            <a:ext cx="4838856" cy="2376172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20879C-1DDC-4D19-AC98-C47033D4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29" y="3960841"/>
            <a:ext cx="3646530" cy="275315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73B972-CE0D-4EE8-B132-D9EA152CC4D0}"/>
              </a:ext>
            </a:extLst>
          </p:cNvPr>
          <p:cNvSpPr/>
          <p:nvPr/>
        </p:nvSpPr>
        <p:spPr>
          <a:xfrm>
            <a:off x="1374436" y="3054485"/>
            <a:ext cx="2973828" cy="223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F11DF36-7E0B-4918-9CD5-46A6FDDA2BCC}"/>
              </a:ext>
            </a:extLst>
          </p:cNvPr>
          <p:cNvCxnSpPr>
            <a:cxnSpLocks/>
            <a:stCxn id="16" idx="2"/>
            <a:endCxn id="8" idx="0"/>
          </p:cNvCxnSpPr>
          <p:nvPr/>
        </p:nvCxnSpPr>
        <p:spPr>
          <a:xfrm flipH="1">
            <a:off x="2000994" y="3278221"/>
            <a:ext cx="860356" cy="682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0484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Передача оборудования контрагенту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AE476-5C40-49D9-BD0E-8822EF19B542}"/>
              </a:ext>
            </a:extLst>
          </p:cNvPr>
          <p:cNvSpPr txBox="1"/>
          <p:nvPr/>
        </p:nvSpPr>
        <p:spPr>
          <a:xfrm>
            <a:off x="5569176" y="1397675"/>
            <a:ext cx="32363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Документы Передача оборудования контрагенту и Возврат оборудования из эксплуатации контрагентом фиксируют временное выбытие оборудование из контура управления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F6B71-6DCF-4670-81AC-F998E72E6EC6}"/>
              </a:ext>
            </a:extLst>
          </p:cNvPr>
          <p:cNvSpPr txBox="1"/>
          <p:nvPr/>
        </p:nvSpPr>
        <p:spPr>
          <a:xfrm>
            <a:off x="442269" y="4753201"/>
            <a:ext cx="323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документах фиксируются показания счетчиков и остатки топлива в момент передачи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46B29-7167-4F62-9BE1-2718E826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6" y="1207696"/>
            <a:ext cx="5230725" cy="300512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3E815-8CDC-48D7-8436-DC5F731C5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1" y="3918575"/>
            <a:ext cx="4892623" cy="266052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370852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3A5D80"/>
                </a:solidFill>
              </a:rPr>
              <a:t>Гибкая настройка аналитик оперативного учета</a:t>
            </a:r>
            <a:endParaRPr lang="ru-RU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47068" y="1134090"/>
            <a:ext cx="4793072" cy="55799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Настраивается учет по измерениям или нормам, объемам и количеству операций.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Состав аналитик позволяет настроить операции для разных видов горных и геологоразведочных работ: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 исполнителям работ: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Горное оборудование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Транспортное оборудование и прицепы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Бригады, сотрудники и исполнители работ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 месту выполнения работ: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Участки работ и места погрузки / разгрузки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Залежи, блоки, горизонты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Выработки, скважины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Профильные линии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Горное оборудование, склады, штабеля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Схемы погрузки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 технологическим операциям: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Виды работ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Номенклатура (характеристики, серии)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1B7C8-2B75-47D6-BF57-C190E24F0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19" y="1134090"/>
            <a:ext cx="3247787" cy="245332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3E632-2AA2-43BB-8D65-3327361B1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925" y="3272462"/>
            <a:ext cx="4085706" cy="346569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34921055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шин</a:t>
            </a:r>
          </a:p>
        </p:txBody>
      </p:sp>
      <p:graphicFrame>
        <p:nvGraphicFramePr>
          <p:cNvPr id="42" name="Схема 41"/>
          <p:cNvGraphicFramePr/>
          <p:nvPr>
            <p:extLst/>
          </p:nvPr>
        </p:nvGraphicFramePr>
        <p:xfrm>
          <a:off x="-1360305" y="1224000"/>
          <a:ext cx="12026257" cy="5314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50080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1D46D-E7FA-41C5-9152-5750A74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1" y="1228668"/>
            <a:ext cx="8022077" cy="5315007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расхода шин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0BF101-057E-40D9-8A5C-C16D2E73B6B8}"/>
              </a:ext>
            </a:extLst>
          </p:cNvPr>
          <p:cNvSpPr/>
          <p:nvPr/>
        </p:nvSpPr>
        <p:spPr>
          <a:xfrm>
            <a:off x="3240779" y="2990850"/>
            <a:ext cx="1250156" cy="35528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916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1D1FC9-5343-49D6-A1C7-7FCC5164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74" y="1141109"/>
            <a:ext cx="4954286" cy="283907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Складской учет шин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80897" y="1554157"/>
            <a:ext cx="3072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Поступление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251034" y="3972177"/>
            <a:ext cx="36476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Перемещение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7726" y="5685453"/>
            <a:ext cx="23134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Списание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AFDCE-6CC2-4EF8-8BBE-2A5D1326E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012" y="2394298"/>
            <a:ext cx="5059045" cy="290954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A92FE4-EA3D-4F48-8852-6DF0B8662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43" y="4568341"/>
            <a:ext cx="5823920" cy="204328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5539835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шин на оборудовании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27784" y="1787301"/>
            <a:ext cx="2313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Установка шин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123" y="4288425"/>
            <a:ext cx="1546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Снятие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BF132-918C-4397-9AC2-83587946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64" y="1236877"/>
            <a:ext cx="6799011" cy="2116512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D661C-90BC-42E7-95D9-D0FA5C266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579" y="3626290"/>
            <a:ext cx="7490298" cy="2339934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39881750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Карточки шин и анализ ходимости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683AB-8E89-4FF3-BA85-17B4C4D8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81" y="1139513"/>
            <a:ext cx="8774349" cy="3049711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0EA47-AB0F-4F2D-80CA-C52A3F00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0" y="4539094"/>
            <a:ext cx="8774350" cy="163148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12528714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968553D-448E-4B84-9AE8-5AE7ABA24BB7}"/>
              </a:ext>
            </a:extLst>
          </p:cNvPr>
          <p:cNvCxnSpPr>
            <a:cxnSpLocks/>
          </p:cNvCxnSpPr>
          <p:nvPr/>
        </p:nvCxnSpPr>
        <p:spPr>
          <a:xfrm>
            <a:off x="4676775" y="1399687"/>
            <a:ext cx="0" cy="379911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EF21CF6B-3E45-4C7D-A8FA-77B7B0CDB247}"/>
              </a:ext>
            </a:extLst>
          </p:cNvPr>
          <p:cNvSpPr/>
          <p:nvPr/>
        </p:nvSpPr>
        <p:spPr>
          <a:xfrm>
            <a:off x="6023770" y="2089612"/>
            <a:ext cx="936000" cy="3906996"/>
          </a:xfrm>
          <a:prstGeom prst="downArrow">
            <a:avLst>
              <a:gd name="adj1" fmla="val 50000"/>
              <a:gd name="adj2" fmla="val 78091"/>
            </a:avLst>
          </a:prstGeom>
          <a:solidFill>
            <a:srgbClr val="DB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72E62FAC-AF09-40BC-821C-4D96887BBB17}"/>
              </a:ext>
            </a:extLst>
          </p:cNvPr>
          <p:cNvSpPr/>
          <p:nvPr/>
        </p:nvSpPr>
        <p:spPr>
          <a:xfrm>
            <a:off x="2344353" y="3298104"/>
            <a:ext cx="936000" cy="2698504"/>
          </a:xfrm>
          <a:prstGeom prst="downArrow">
            <a:avLst>
              <a:gd name="adj1" fmla="val 50000"/>
              <a:gd name="adj2" fmla="val 75742"/>
            </a:avLst>
          </a:prstGeom>
          <a:solidFill>
            <a:srgbClr val="DB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и нормирование ГСМ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0FB74DC-808C-4E36-A938-7EBD3B10F0AB}"/>
              </a:ext>
            </a:extLst>
          </p:cNvPr>
          <p:cNvSpPr/>
          <p:nvPr/>
        </p:nvSpPr>
        <p:spPr>
          <a:xfrm>
            <a:off x="1186674" y="1621611"/>
            <a:ext cx="3276000" cy="1676493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ПАРАМЕТРИЗИРОВАННОЕ НОРМИРОВАНИЕ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РАСХОДА ГСМ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0DB9F88-3950-436D-84AF-6F658FA0B63E}"/>
              </a:ext>
            </a:extLst>
          </p:cNvPr>
          <p:cNvSpPr/>
          <p:nvPr/>
        </p:nvSpPr>
        <p:spPr>
          <a:xfrm>
            <a:off x="4870966" y="1621612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ПОСТУПЛЕНИЕ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E31997A-09EE-4F5E-AC3D-D6BCBA6B5AF2}"/>
              </a:ext>
            </a:extLst>
          </p:cNvPr>
          <p:cNvSpPr/>
          <p:nvPr/>
        </p:nvSpPr>
        <p:spPr>
          <a:xfrm>
            <a:off x="4870971" y="2220320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ПЕРЕМЕЩЕНИЕ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1A48369-B9C9-47F7-9F19-D1C7EFDFD607}"/>
              </a:ext>
            </a:extLst>
          </p:cNvPr>
          <p:cNvSpPr/>
          <p:nvPr/>
        </p:nvSpPr>
        <p:spPr>
          <a:xfrm>
            <a:off x="1188375" y="3414513"/>
            <a:ext cx="6946886" cy="468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ЗАПРАВКА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AD264C9-E78B-46E8-8421-8BCEC4202BC2}"/>
              </a:ext>
            </a:extLst>
          </p:cNvPr>
          <p:cNvSpPr/>
          <p:nvPr/>
        </p:nvSpPr>
        <p:spPr>
          <a:xfrm>
            <a:off x="4871175" y="4012172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ЗАМЕРЫ ОСТАТКОВ В РЕЗЕРВУАРАХ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E9C4F99-3D58-41BF-AE74-8CC9CCF8D162}"/>
              </a:ext>
            </a:extLst>
          </p:cNvPr>
          <p:cNvSpPr/>
          <p:nvPr/>
        </p:nvSpPr>
        <p:spPr>
          <a:xfrm>
            <a:off x="1188375" y="4012172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РАСХОДА ТОПЛИВА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F95671-F6B9-4033-8325-2AB8D981FD48}"/>
              </a:ext>
            </a:extLst>
          </p:cNvPr>
          <p:cNvSpPr/>
          <p:nvPr/>
        </p:nvSpPr>
        <p:spPr>
          <a:xfrm>
            <a:off x="1186675" y="5347629"/>
            <a:ext cx="6961439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АНАЛИЗ И ФОРМИРОВАНИЕ ПОТРЕБНОСТИ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4AAF5D3-5D73-4E43-84AB-34C95B4AC132}"/>
              </a:ext>
            </a:extLst>
          </p:cNvPr>
          <p:cNvSpPr/>
          <p:nvPr/>
        </p:nvSpPr>
        <p:spPr>
          <a:xfrm>
            <a:off x="1188375" y="5948011"/>
            <a:ext cx="6961439" cy="468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ОТРАЖЕНИЕ ВО ВНЕШНЕЙ УЧЕТНОЙ СИСТЕМЕ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1D3FCEB-33A6-46EB-8798-E16776A8A66C}"/>
              </a:ext>
            </a:extLst>
          </p:cNvPr>
          <p:cNvSpPr/>
          <p:nvPr/>
        </p:nvSpPr>
        <p:spPr>
          <a:xfrm>
            <a:off x="1391681" y="1152466"/>
            <a:ext cx="2795456" cy="52366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ОБОРУДОВАНИЕ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2CDD4A3-1EF5-4D7D-B093-1143573FB7DD}"/>
              </a:ext>
            </a:extLst>
          </p:cNvPr>
          <p:cNvSpPr/>
          <p:nvPr/>
        </p:nvSpPr>
        <p:spPr>
          <a:xfrm>
            <a:off x="5088691" y="1146545"/>
            <a:ext cx="2795456" cy="52366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СКЛАДЫ И ЗАПРАВЩИКИ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A69431D-A86A-4DF4-B444-477363E88F9E}"/>
              </a:ext>
            </a:extLst>
          </p:cNvPr>
          <p:cNvSpPr/>
          <p:nvPr/>
        </p:nvSpPr>
        <p:spPr>
          <a:xfrm>
            <a:off x="4871175" y="2819897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СПИСАНИЕ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C85B312-472A-43D3-83D8-849612A5D36B}"/>
              </a:ext>
            </a:extLst>
          </p:cNvPr>
          <p:cNvSpPr/>
          <p:nvPr/>
        </p:nvSpPr>
        <p:spPr>
          <a:xfrm>
            <a:off x="4872114" y="4609134"/>
            <a:ext cx="3276000" cy="59828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КОРРЕКТИРОВКА ОСТАТКОВ ГСМ НА СКЛАДАХ И ЗАПРАВЩИКАХ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7572B3B-F697-40D6-AB19-5C12B0F20442}"/>
              </a:ext>
            </a:extLst>
          </p:cNvPr>
          <p:cNvSpPr/>
          <p:nvPr/>
        </p:nvSpPr>
        <p:spPr>
          <a:xfrm>
            <a:off x="1186674" y="4609134"/>
            <a:ext cx="3276000" cy="59828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КОРРЕКТИРОВКА ОСТАТКОВ И СЛИВЫ ТОПЛИВА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3953F17-BB4D-43E6-8060-A158417A969D}"/>
              </a:ext>
            </a:extLst>
          </p:cNvPr>
          <p:cNvSpPr/>
          <p:nvPr/>
        </p:nvSpPr>
        <p:spPr>
          <a:xfrm>
            <a:off x="171449" y="3894759"/>
            <a:ext cx="610049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АСД</a:t>
            </a:r>
          </a:p>
        </p:txBody>
      </p:sp>
      <p:sp>
        <p:nvSpPr>
          <p:cNvPr id="20" name="Стрелка: вверх-вниз 19">
            <a:extLst>
              <a:ext uri="{FF2B5EF4-FFF2-40B4-BE49-F238E27FC236}">
                <a16:creationId xmlns:a16="http://schemas.microsoft.com/office/drawing/2014/main" id="{DEF2BB1A-B8C3-4EDC-BC28-945A7189E99E}"/>
              </a:ext>
            </a:extLst>
          </p:cNvPr>
          <p:cNvSpPr/>
          <p:nvPr/>
        </p:nvSpPr>
        <p:spPr>
          <a:xfrm rot="5400000">
            <a:off x="892032" y="407194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971D570-91CC-4189-B900-B1E45113C54F}"/>
              </a:ext>
            </a:extLst>
          </p:cNvPr>
          <p:cNvSpPr/>
          <p:nvPr/>
        </p:nvSpPr>
        <p:spPr>
          <a:xfrm>
            <a:off x="8462120" y="1621611"/>
            <a:ext cx="545183" cy="2858561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АСУ АЗС</a:t>
            </a:r>
          </a:p>
        </p:txBody>
      </p:sp>
      <p:sp>
        <p:nvSpPr>
          <p:cNvPr id="24" name="Стрелка: вверх-вниз 23">
            <a:extLst>
              <a:ext uri="{FF2B5EF4-FFF2-40B4-BE49-F238E27FC236}">
                <a16:creationId xmlns:a16="http://schemas.microsoft.com/office/drawing/2014/main" id="{8777C033-9536-4BAD-85B0-006AF67FEB27}"/>
              </a:ext>
            </a:extLst>
          </p:cNvPr>
          <p:cNvSpPr/>
          <p:nvPr/>
        </p:nvSpPr>
        <p:spPr>
          <a:xfrm rot="5400000">
            <a:off x="8206978" y="1719790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трелка: вверх-вниз 24">
            <a:extLst>
              <a:ext uri="{FF2B5EF4-FFF2-40B4-BE49-F238E27FC236}">
                <a16:creationId xmlns:a16="http://schemas.microsoft.com/office/drawing/2014/main" id="{B6CFB9DA-B94E-49E5-A62B-9380CB8EA0AC}"/>
              </a:ext>
            </a:extLst>
          </p:cNvPr>
          <p:cNvSpPr/>
          <p:nvPr/>
        </p:nvSpPr>
        <p:spPr>
          <a:xfrm rot="5400000">
            <a:off x="8206978" y="2318498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Стрелка: вверх-вниз 25">
            <a:extLst>
              <a:ext uri="{FF2B5EF4-FFF2-40B4-BE49-F238E27FC236}">
                <a16:creationId xmlns:a16="http://schemas.microsoft.com/office/drawing/2014/main" id="{CD4E649B-0420-4202-89B1-79B984B47363}"/>
              </a:ext>
            </a:extLst>
          </p:cNvPr>
          <p:cNvSpPr/>
          <p:nvPr/>
        </p:nvSpPr>
        <p:spPr>
          <a:xfrm rot="5400000">
            <a:off x="8206978" y="2917206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Стрелка: вверх-вниз 26">
            <a:extLst>
              <a:ext uri="{FF2B5EF4-FFF2-40B4-BE49-F238E27FC236}">
                <a16:creationId xmlns:a16="http://schemas.microsoft.com/office/drawing/2014/main" id="{5EA6C189-C0A3-4945-BC96-133018A65CFA}"/>
              </a:ext>
            </a:extLst>
          </p:cNvPr>
          <p:cNvSpPr/>
          <p:nvPr/>
        </p:nvSpPr>
        <p:spPr>
          <a:xfrm rot="5400000">
            <a:off x="8206978" y="4087859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822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35949-F7D6-4DA6-BB1C-BA798F86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6" y="1164234"/>
            <a:ext cx="5718284" cy="342606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68CB6-C431-4AB8-9408-FF29E900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44" y="4133850"/>
            <a:ext cx="7400000" cy="258095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Настройка учета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нормирования ГСМ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04360" y="3774598"/>
            <a:ext cx="1363980" cy="1616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H="1">
            <a:off x="4305300" y="3933524"/>
            <a:ext cx="99060" cy="200326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86889" y="1381677"/>
            <a:ext cx="29160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Реализована настройка произвольных алгоритмов расчета нормативов расхода ГСМ с помощью редактора запросов и формул расчетных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8428964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топлива по оборудованию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371" y="4697312"/>
            <a:ext cx="3881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топлива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заправки и расход топлива по оборудованию в разрезе участков работ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B6A27-D76C-4A40-B580-07F741B6BC35}"/>
              </a:ext>
            </a:extLst>
          </p:cNvPr>
          <p:cNvSpPr txBox="1"/>
          <p:nvPr/>
        </p:nvSpPr>
        <p:spPr>
          <a:xfrm>
            <a:off x="6858000" y="1560031"/>
            <a:ext cx="2141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Слив топлива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слив топлива с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82DCFA-FF3E-436F-A525-0B46B50B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33" y="1215818"/>
            <a:ext cx="6505765" cy="304489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D37F2D-CDED-4B5B-ACCF-EFA4B80E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45" y="3666753"/>
            <a:ext cx="4889064" cy="301653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48601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Анализа движения топлива по оборудованию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AEF5C-3D2E-4B61-96A9-C17CAF49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17" y="1109531"/>
            <a:ext cx="8724765" cy="262515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3C945-23F5-4DC1-86D7-06635B013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16" y="3876224"/>
            <a:ext cx="8724765" cy="260515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41812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Анализа движения топлива по оборудованию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B1D3C9-BE9E-4B93-AFDB-4886BF0D8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70" y="1161092"/>
            <a:ext cx="8170984" cy="476550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062854-2A72-42C4-8409-AE9E50B8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3750099"/>
            <a:ext cx="7889631" cy="277697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274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300" dirty="0"/>
              <a:t>Планирование в оперативном учете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1074" y="1185886"/>
            <a:ext cx="8360229" cy="50059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Подсистема планирования оперативного учета позволяет: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Осуществлять сценарное планирование с различной периодичностью и детализацией по замещающим или суммирующим сценариям.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Формировать планы производства горных и геологоразведочных работ, переработки, поступление, перемещения и отгрузки, доступности оборудования.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Производить настройку алгоритма формирования планов на основании произвольных источников данных.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Выгружать и загружать плановые данные во внешние источники данных, в том числе в электронные таблицы Excel.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Производить анализ исполнения и сбалансированности планов по переделам (запасы, добыча, переработка, поступление и перемещение, отгрузка) с учетом планов доступности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563160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Складской учет топлива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по резервуарам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98482" y="1465306"/>
            <a:ext cx="3647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Градуировочные таблицы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резервуаров фиксируют вместимость по уровню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783" y="4732956"/>
            <a:ext cx="3193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Замеры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остатков топлива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резервуарах фиксируют отклонения фактических остатков от данных по замеру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519D2-6720-4A33-A771-6063E265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6" y="1138558"/>
            <a:ext cx="4704978" cy="350439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CDE4B8-4B2D-4E83-8DC3-A3ADD62FE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3087901"/>
            <a:ext cx="5769618" cy="367404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20639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416443-FED7-454D-B5B5-A2E83B7E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42" y="1123437"/>
            <a:ext cx="4741127" cy="209972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Складской учет топлива и ГСМ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37284" y="1313725"/>
            <a:ext cx="3643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Поступление на склад или заправщик с возможностью детализации до цистерн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2652" y="5259786"/>
            <a:ext cx="3726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Списание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 склада или заправщика на производственные нужды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3416265"/>
            <a:ext cx="4436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Перемещение между складами или заправщиками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08A4A7-8D95-4D9B-8FC8-2B54AF255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284" y="2719392"/>
            <a:ext cx="3877566" cy="215039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B82CE-1F84-4985-AE95-716282EDC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42" y="4317258"/>
            <a:ext cx="4741127" cy="224298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39156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заправок топлива и ГСМ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7476" y="1089665"/>
            <a:ext cx="242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Заправка ГСМ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поступления и выдачу топлива и ГСМ с собственного или стороннего заправочного оборудования с указанием путевого листа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198" y="4720181"/>
            <a:ext cx="2894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Ведомость выдачи ГСМ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позволяет проанализировать заправки и может быть использован для получения подписей ответственных лиц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853435-6223-44E3-BF77-682F03D57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99" y="1098388"/>
            <a:ext cx="6202356" cy="295804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E9508-AD60-4A7D-8858-3C4E2C4F4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4116905"/>
            <a:ext cx="5856051" cy="252998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46884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остатков топлива и ГСМ на складах и заправщиках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3DFF7-298B-4174-A58E-2709908C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16" y="1229617"/>
            <a:ext cx="5957193" cy="280371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3C1025-52EE-4991-B03D-E6D3F4A9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16" y="4386277"/>
            <a:ext cx="8651754" cy="208564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37624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остатков топлива и ГСМ на складах и заправщиках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0635" y="2007731"/>
            <a:ext cx="2862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Запас топлива на складе ГСМ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анализирует запас остатков топлива на складе в днях с учетом среднестатистического или фиксированного ежесуточного расхода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9C4DC-C59F-4E92-8BBB-AC059337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48" y="1342417"/>
            <a:ext cx="5304854" cy="515079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82474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сотрудниками и кадровый учет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5A91332A-1AD2-4A60-A16C-1C9877FDB8D3}"/>
              </a:ext>
            </a:extLst>
          </p:cNvPr>
          <p:cNvSpPr/>
          <p:nvPr/>
        </p:nvSpPr>
        <p:spPr>
          <a:xfrm>
            <a:off x="3392533" y="1806287"/>
            <a:ext cx="2455817" cy="4214737"/>
          </a:xfrm>
          <a:prstGeom prst="downArrow">
            <a:avLst>
              <a:gd name="adj1" fmla="val 50000"/>
              <a:gd name="adj2" fmla="val 38074"/>
            </a:avLst>
          </a:prstGeom>
          <a:solidFill>
            <a:srgbClr val="DB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0DCCE55-F03A-420C-88A3-B39182F04D81}"/>
              </a:ext>
            </a:extLst>
          </p:cNvPr>
          <p:cNvSpPr/>
          <p:nvPr/>
        </p:nvSpPr>
        <p:spPr>
          <a:xfrm>
            <a:off x="1728513" y="1266287"/>
            <a:ext cx="5760000" cy="54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04961"/>
                </a:solidFill>
              </a:rPr>
              <a:t>УПРОЩЕННЫЙ КАДРОВЫЙ УЧЕТ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AD88A8E-0589-4491-A58A-70346AFF7138}"/>
              </a:ext>
            </a:extLst>
          </p:cNvPr>
          <p:cNvSpPr/>
          <p:nvPr/>
        </p:nvSpPr>
        <p:spPr>
          <a:xfrm>
            <a:off x="1728513" y="4436111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ПРЕДВАРИТЕЛЬНЫЙ РАСЧЕТ СДЕЛЬНОГО ЗАРАБОТКА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1D6E5D-805E-4875-AF36-101D176F5BF2}"/>
              </a:ext>
            </a:extLst>
          </p:cNvPr>
          <p:cNvSpPr/>
          <p:nvPr/>
        </p:nvSpPr>
        <p:spPr>
          <a:xfrm>
            <a:off x="1728513" y="2058743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РАССТАНОВКА СОТРУДНИКОВ ПО ОБОРУДОВАНИЮ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2E51A1A-0E07-49F1-AA8B-0F0DD86DDDDF}"/>
              </a:ext>
            </a:extLst>
          </p:cNvPr>
          <p:cNvSpPr/>
          <p:nvPr/>
        </p:nvSpPr>
        <p:spPr>
          <a:xfrm>
            <a:off x="1728513" y="2851199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ТАБЕЛИРОВАНИЕ И УЧЕТ РАБОЧЕГО ВРЕМЕНИ СОТРУДНИКОВ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6351604-DCF7-4652-8F76-5C8FDF74E0A2}"/>
              </a:ext>
            </a:extLst>
          </p:cNvPr>
          <p:cNvSpPr/>
          <p:nvPr/>
        </p:nvSpPr>
        <p:spPr>
          <a:xfrm>
            <a:off x="1728513" y="3643655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ФОРМИРОВАНИЕ ТАБЕЛЯ РАБОЧЕГО ВРЕМЕНИ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ACBDA99-97DA-4ECD-9930-CEFEA1F86478}"/>
              </a:ext>
            </a:extLst>
          </p:cNvPr>
          <p:cNvSpPr/>
          <p:nvPr/>
        </p:nvSpPr>
        <p:spPr>
          <a:xfrm>
            <a:off x="1728513" y="6021024"/>
            <a:ext cx="5760000" cy="540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ОБМЕН С КОНФИГУРАЦИЯМИ «1С:ПРЕДПРИЯТИЕ» </a:t>
            </a:r>
            <a:br>
              <a:rPr lang="ru-RU" sz="1600" b="1" dirty="0">
                <a:solidFill>
                  <a:srgbClr val="304961"/>
                </a:solidFill>
              </a:rPr>
            </a:br>
            <a:r>
              <a:rPr lang="ru-RU" sz="1600" b="1" dirty="0">
                <a:solidFill>
                  <a:srgbClr val="304961"/>
                </a:solidFill>
              </a:rPr>
              <a:t>ДЛЯ РАСЧЕТА ЗАРАБОТНОЙ ПЛАТЫ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354C781-F126-4C2F-BC63-CE1689A08EEC}"/>
              </a:ext>
            </a:extLst>
          </p:cNvPr>
          <p:cNvSpPr/>
          <p:nvPr/>
        </p:nvSpPr>
        <p:spPr>
          <a:xfrm>
            <a:off x="1763438" y="5228567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РАСЧЕТ ВЫРАБОТКИ БРИГАД И СОТРУДНИКОВ</a:t>
            </a:r>
          </a:p>
        </p:txBody>
      </p:sp>
    </p:spTree>
    <p:extLst>
      <p:ext uri="{BB962C8B-B14F-4D97-AF65-F5344CB8AC3E}">
        <p14:creationId xmlns:p14="http://schemas.microsoft.com/office/powerpoint/2010/main" val="7172889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Кадровый учет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3627C-AFA2-41B4-BD52-829181A334B3}"/>
              </a:ext>
            </a:extLst>
          </p:cNvPr>
          <p:cNvSpPr txBox="1"/>
          <p:nvPr/>
        </p:nvSpPr>
        <p:spPr>
          <a:xfrm>
            <a:off x="86414" y="1084356"/>
            <a:ext cx="878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Кадровое перемещение фиксирует кадровое состояние сотрудника, его должность и график работ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05BE95-60E2-4F3E-B8AF-100C9437A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12" y="1903205"/>
            <a:ext cx="8383376" cy="436264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0124191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22FE1-EE62-42EF-88AB-F9E7785C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1" y="1943524"/>
            <a:ext cx="6909657" cy="369543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Расстановка сотрудников по оборудованию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3627C-AFA2-41B4-BD52-829181A334B3}"/>
              </a:ext>
            </a:extLst>
          </p:cNvPr>
          <p:cNvSpPr txBox="1"/>
          <p:nvPr/>
        </p:nvSpPr>
        <p:spPr>
          <a:xfrm>
            <a:off x="86414" y="1084356"/>
            <a:ext cx="878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Закрепление сотрудников за оборудованием позволяет производить подстановку при выдаче нарядов и формировании путевых листов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18F491-86BC-4BA7-AD65-301E5BF75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791241"/>
            <a:ext cx="5391150" cy="27860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152785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Состав бригад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3627C-AFA2-41B4-BD52-829181A334B3}"/>
              </a:ext>
            </a:extLst>
          </p:cNvPr>
          <p:cNvSpPr txBox="1"/>
          <p:nvPr/>
        </p:nvSpPr>
        <p:spPr>
          <a:xfrm>
            <a:off x="86414" y="1084356"/>
            <a:ext cx="8782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Формирование состава бригад позволяет закрепить состав бригад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93F85-9045-4754-A28A-254605F3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1" y="1798482"/>
            <a:ext cx="7889358" cy="362484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0030686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9F608-5B0A-471C-B12A-BBF0BD82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1" y="1226587"/>
            <a:ext cx="6791780" cy="307999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Оперативное табелирование сотрудников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5029A-DA0B-41B2-BBDE-719A3E227A2B}"/>
              </a:ext>
            </a:extLst>
          </p:cNvPr>
          <p:cNvSpPr txBox="1"/>
          <p:nvPr/>
        </p:nvSpPr>
        <p:spPr>
          <a:xfrm>
            <a:off x="439626" y="4431443"/>
            <a:ext cx="2583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Предварительный табель выводит информацию по времени работы сотрудников на оборудовании</a:t>
            </a:r>
          </a:p>
        </p:txBody>
      </p:sp>
      <p:sp>
        <p:nvSpPr>
          <p:cNvPr id="6" name="Стрелка: изогнутая 5">
            <a:extLst>
              <a:ext uri="{FF2B5EF4-FFF2-40B4-BE49-F238E27FC236}">
                <a16:creationId xmlns:a16="http://schemas.microsoft.com/office/drawing/2014/main" id="{E6996517-3E7B-4450-9355-8D5801C21D6F}"/>
              </a:ext>
            </a:extLst>
          </p:cNvPr>
          <p:cNvSpPr/>
          <p:nvPr/>
        </p:nvSpPr>
        <p:spPr>
          <a:xfrm rot="5400000">
            <a:off x="6976699" y="2577380"/>
            <a:ext cx="701674" cy="723170"/>
          </a:xfrm>
          <a:prstGeom prst="bentArrow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DD670E-5206-486A-A94C-59C7DC57F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252" y="3318220"/>
            <a:ext cx="5550577" cy="33957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69795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планирования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EDF4907-BC0F-41EF-A2C6-74FF9CAD1D29}"/>
              </a:ext>
            </a:extLst>
          </p:cNvPr>
          <p:cNvSpPr/>
          <p:nvPr/>
        </p:nvSpPr>
        <p:spPr>
          <a:xfrm>
            <a:off x="2569030" y="2591205"/>
            <a:ext cx="1698171" cy="108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ПРОИЗВОДСТВА ГОРНЫХ РАБОТ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77A6640-20BA-4151-8D48-93F2F290AC61}"/>
              </a:ext>
            </a:extLst>
          </p:cNvPr>
          <p:cNvSpPr/>
          <p:nvPr/>
        </p:nvSpPr>
        <p:spPr>
          <a:xfrm>
            <a:off x="283388" y="2995635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Условия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горных работ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553445-762E-484A-AB00-450625737583}"/>
              </a:ext>
            </a:extLst>
          </p:cNvPr>
          <p:cNvSpPr/>
          <p:nvPr/>
        </p:nvSpPr>
        <p:spPr>
          <a:xfrm>
            <a:off x="283388" y="3993201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технологических перевозок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0547CC1-EABD-4BF5-9191-B8BDD0D55B74}"/>
              </a:ext>
            </a:extLst>
          </p:cNvPr>
          <p:cNvSpPr/>
          <p:nvPr/>
        </p:nvSpPr>
        <p:spPr>
          <a:xfrm>
            <a:off x="283388" y="4990767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горных работ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7E7FE02-9E0E-461A-B672-2AAA249E2EEF}"/>
              </a:ext>
            </a:extLst>
          </p:cNvPr>
          <p:cNvSpPr/>
          <p:nvPr/>
        </p:nvSpPr>
        <p:spPr>
          <a:xfrm>
            <a:off x="4659087" y="2591204"/>
            <a:ext cx="1698171" cy="108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ПЕРЕРАБОТКИ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7259C55-9A69-4D7C-8783-56B3BB234BB7}"/>
              </a:ext>
            </a:extLst>
          </p:cNvPr>
          <p:cNvSpPr/>
          <p:nvPr/>
        </p:nvSpPr>
        <p:spPr>
          <a:xfrm>
            <a:off x="6749144" y="2591203"/>
            <a:ext cx="1896228" cy="108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ОСТАТКОВ ПОСТУПЛЕНИЯ, ПЕРЕМЕЩЕНИЯ И ОТГРУЗКИ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B2A460B-3B93-4ECC-B1E6-E45B006DFA3F}"/>
              </a:ext>
            </a:extLst>
          </p:cNvPr>
          <p:cNvSpPr/>
          <p:nvPr/>
        </p:nvSpPr>
        <p:spPr>
          <a:xfrm>
            <a:off x="2569028" y="3997637"/>
            <a:ext cx="6076343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ДОСТУПНОСТИ ОБОРУДОВАНИЯ</a:t>
            </a:r>
          </a:p>
        </p:txBody>
      </p: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676A15D9-FFAE-4630-8183-CA89F186642E}"/>
              </a:ext>
            </a:extLst>
          </p:cNvPr>
          <p:cNvCxnSpPr>
            <a:cxnSpLocks/>
            <a:stCxn id="5" idx="3"/>
            <a:endCxn id="7" idx="3"/>
          </p:cNvCxnSpPr>
          <p:nvPr/>
        </p:nvCxnSpPr>
        <p:spPr>
          <a:xfrm>
            <a:off x="2011388" y="3409635"/>
            <a:ext cx="12700" cy="1995132"/>
          </a:xfrm>
          <a:prstGeom prst="bentConnector3">
            <a:avLst>
              <a:gd name="adj1" fmla="val 1800000"/>
            </a:avLst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E38308B-BF40-45B4-AE47-9107784547A0}"/>
              </a:ext>
            </a:extLst>
          </p:cNvPr>
          <p:cNvCxnSpPr>
            <a:cxnSpLocks/>
          </p:cNvCxnSpPr>
          <p:nvPr/>
        </p:nvCxnSpPr>
        <p:spPr>
          <a:xfrm>
            <a:off x="2272905" y="3155289"/>
            <a:ext cx="296123" cy="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AD495952-7C59-412D-A2B8-FCEED260F136}"/>
              </a:ext>
            </a:extLst>
          </p:cNvPr>
          <p:cNvSpPr/>
          <p:nvPr/>
        </p:nvSpPr>
        <p:spPr>
          <a:xfrm>
            <a:off x="3328115" y="3690021"/>
            <a:ext cx="180000" cy="288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14D0FDC4-10E8-4323-9AC9-1883AD4AF3EE}"/>
              </a:ext>
            </a:extLst>
          </p:cNvPr>
          <p:cNvSpPr/>
          <p:nvPr/>
        </p:nvSpPr>
        <p:spPr>
          <a:xfrm>
            <a:off x="5417742" y="3690453"/>
            <a:ext cx="180000" cy="288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361E15E3-51F6-4676-A9DA-14B4B8358DAF}"/>
              </a:ext>
            </a:extLst>
          </p:cNvPr>
          <p:cNvSpPr/>
          <p:nvPr/>
        </p:nvSpPr>
        <p:spPr>
          <a:xfrm>
            <a:off x="7639346" y="3709635"/>
            <a:ext cx="180000" cy="288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8DFBD59-9A36-491C-B524-F671B7E4AD70}"/>
              </a:ext>
            </a:extLst>
          </p:cNvPr>
          <p:cNvSpPr/>
          <p:nvPr/>
        </p:nvSpPr>
        <p:spPr>
          <a:xfrm>
            <a:off x="2569028" y="4864069"/>
            <a:ext cx="6076343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НАРАБОТКА ОБОРУДОВАНИЯ И ЗАКАЗЫ НА РЕМОНТ</a:t>
            </a:r>
          </a:p>
        </p:txBody>
      </p:sp>
      <p:sp>
        <p:nvSpPr>
          <p:cNvPr id="2" name="Стрелка: влево-вправо 1">
            <a:extLst>
              <a:ext uri="{FF2B5EF4-FFF2-40B4-BE49-F238E27FC236}">
                <a16:creationId xmlns:a16="http://schemas.microsoft.com/office/drawing/2014/main" id="{AD7CDF07-4C2C-4769-8D65-9C561915B80E}"/>
              </a:ext>
            </a:extLst>
          </p:cNvPr>
          <p:cNvSpPr/>
          <p:nvPr/>
        </p:nvSpPr>
        <p:spPr>
          <a:xfrm rot="16200000">
            <a:off x="5363742" y="4606919"/>
            <a:ext cx="288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Стрелка: влево-вправо 34">
            <a:extLst>
              <a:ext uri="{FF2B5EF4-FFF2-40B4-BE49-F238E27FC236}">
                <a16:creationId xmlns:a16="http://schemas.microsoft.com/office/drawing/2014/main" id="{E03FA9B3-3C71-4BF6-928E-E38F2F10E5D7}"/>
              </a:ext>
            </a:extLst>
          </p:cNvPr>
          <p:cNvSpPr/>
          <p:nvPr/>
        </p:nvSpPr>
        <p:spPr>
          <a:xfrm>
            <a:off x="4275937" y="3027548"/>
            <a:ext cx="360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Стрелка: влево-вправо 35">
            <a:extLst>
              <a:ext uri="{FF2B5EF4-FFF2-40B4-BE49-F238E27FC236}">
                <a16:creationId xmlns:a16="http://schemas.microsoft.com/office/drawing/2014/main" id="{AC1DE72C-0C50-4C7E-B0A8-39DBF57DF337}"/>
              </a:ext>
            </a:extLst>
          </p:cNvPr>
          <p:cNvSpPr/>
          <p:nvPr/>
        </p:nvSpPr>
        <p:spPr>
          <a:xfrm>
            <a:off x="6368833" y="3026046"/>
            <a:ext cx="360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A2AD046-4542-4080-B8E9-B9D244CCB0AC}"/>
              </a:ext>
            </a:extLst>
          </p:cNvPr>
          <p:cNvSpPr/>
          <p:nvPr/>
        </p:nvSpPr>
        <p:spPr>
          <a:xfrm>
            <a:off x="283388" y="1998069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Запасы полезных ископаемых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0B2E1D9-8640-4DE0-9907-F9D995325204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011388" y="2412069"/>
            <a:ext cx="227552" cy="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4B98C01-C27F-4BCF-A05D-3AB2E2C093D0}"/>
              </a:ext>
            </a:extLst>
          </p:cNvPr>
          <p:cNvCxnSpPr>
            <a:cxnSpLocks/>
          </p:cNvCxnSpPr>
          <p:nvPr/>
        </p:nvCxnSpPr>
        <p:spPr>
          <a:xfrm>
            <a:off x="2238940" y="2412069"/>
            <a:ext cx="0" cy="994827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45C15C1-BC61-4DCA-B32B-239FD097CC56}"/>
              </a:ext>
            </a:extLst>
          </p:cNvPr>
          <p:cNvCxnSpPr>
            <a:cxnSpLocks/>
          </p:cNvCxnSpPr>
          <p:nvPr/>
        </p:nvCxnSpPr>
        <p:spPr>
          <a:xfrm>
            <a:off x="2011388" y="4428495"/>
            <a:ext cx="227552" cy="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329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C53CB-98D0-412E-B3F8-33CB212A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8" y="1223872"/>
            <a:ext cx="6642101" cy="278387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Формирование табеля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8077B-A5A1-4B29-B0B3-7A8E9EB05A89}"/>
              </a:ext>
            </a:extLst>
          </p:cNvPr>
          <p:cNvSpPr txBox="1"/>
          <p:nvPr/>
        </p:nvSpPr>
        <p:spPr>
          <a:xfrm>
            <a:off x="304800" y="4224164"/>
            <a:ext cx="35180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Расчет времени работы сотрудников формирует табель на основании данных по учету времени работы сотрудников и простоев оборудования. Табель можно выгрузить в 1С</a:t>
            </a:r>
            <a:r>
              <a:rPr lang="en-US" sz="2000" dirty="0">
                <a:solidFill>
                  <a:srgbClr val="304961"/>
                </a:solidFill>
              </a:rPr>
              <a:t>:</a:t>
            </a:r>
            <a:r>
              <a:rPr lang="ru-RU" sz="2000" dirty="0">
                <a:solidFill>
                  <a:srgbClr val="304961"/>
                </a:solidFill>
              </a:rPr>
              <a:t>ЗУП</a:t>
            </a:r>
          </a:p>
        </p:txBody>
      </p:sp>
      <p:sp>
        <p:nvSpPr>
          <p:cNvPr id="3" name="Стрелка: изогнутая 2">
            <a:extLst>
              <a:ext uri="{FF2B5EF4-FFF2-40B4-BE49-F238E27FC236}">
                <a16:creationId xmlns:a16="http://schemas.microsoft.com/office/drawing/2014/main" id="{F2D09B71-8F6D-4644-BBA1-39FE7767052F}"/>
              </a:ext>
            </a:extLst>
          </p:cNvPr>
          <p:cNvSpPr/>
          <p:nvPr/>
        </p:nvSpPr>
        <p:spPr>
          <a:xfrm rot="5400000">
            <a:off x="6967174" y="2322110"/>
            <a:ext cx="701674" cy="723170"/>
          </a:xfrm>
          <a:prstGeom prst="bentArrow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7AA72-05FD-430E-BD7D-022BAA56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853" y="3084723"/>
            <a:ext cx="5014929" cy="32246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5013763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Выработка сотрудников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164F73C0-1BE4-4FE8-ADBF-8029D44B7DE2}"/>
              </a:ext>
            </a:extLst>
          </p:cNvPr>
          <p:cNvSpPr/>
          <p:nvPr/>
        </p:nvSpPr>
        <p:spPr>
          <a:xfrm>
            <a:off x="4213715" y="3002935"/>
            <a:ext cx="429723" cy="681063"/>
          </a:xfrm>
          <a:prstGeom prst="downArrow">
            <a:avLst>
              <a:gd name="adj1" fmla="val 50000"/>
              <a:gd name="adj2" fmla="val 92904"/>
            </a:avLst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B8FB6-FFCD-4B59-9166-E8282748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490" y="1226913"/>
            <a:ext cx="6759019" cy="17572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E66C88-E7F7-449F-956B-F1476A30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490" y="3702813"/>
            <a:ext cx="6760404" cy="20502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0036472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Расчет сдельной зарплаты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54B9A-B369-4135-AC1B-BB81100F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6" y="1176594"/>
            <a:ext cx="5543550" cy="28109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7348D-2D97-4226-9D65-DC2E8AB2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34" y="3346975"/>
            <a:ext cx="5057501" cy="161233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C7C56-B472-48E7-8064-1106A6097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708" y="1266534"/>
            <a:ext cx="3964035" cy="20285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2D565F-86C0-4FCE-BB62-78AB639CDC4C}"/>
              </a:ext>
            </a:extLst>
          </p:cNvPr>
          <p:cNvSpPr/>
          <p:nvPr/>
        </p:nvSpPr>
        <p:spPr>
          <a:xfrm>
            <a:off x="3765550" y="2451100"/>
            <a:ext cx="1079500" cy="1651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EA9D96F-9B0D-45FB-93F9-AE01B7F060B6}"/>
              </a:ext>
            </a:extLst>
          </p:cNvPr>
          <p:cNvCxnSpPr/>
          <p:nvPr/>
        </p:nvCxnSpPr>
        <p:spPr>
          <a:xfrm flipV="1">
            <a:off x="4170916" y="1890969"/>
            <a:ext cx="681567" cy="5601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91AB0-63E6-4416-8386-F1D55EE7F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406" y="2768440"/>
            <a:ext cx="3458512" cy="28873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419E98D-E71C-4ECA-8EDE-779C2DB5DF50}"/>
              </a:ext>
            </a:extLst>
          </p:cNvPr>
          <p:cNvSpPr/>
          <p:nvPr/>
        </p:nvSpPr>
        <p:spPr>
          <a:xfrm>
            <a:off x="5772655" y="2076066"/>
            <a:ext cx="2130714" cy="14095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91E009F-8934-4031-86FE-235693A03EEA}"/>
              </a:ext>
            </a:extLst>
          </p:cNvPr>
          <p:cNvCxnSpPr>
            <a:cxnSpLocks/>
          </p:cNvCxnSpPr>
          <p:nvPr/>
        </p:nvCxnSpPr>
        <p:spPr>
          <a:xfrm>
            <a:off x="6747429" y="2220906"/>
            <a:ext cx="310596" cy="5270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292714-21D0-4033-8A6E-CB85E60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34" y="5423501"/>
            <a:ext cx="5057501" cy="124077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B45E5E0-0BF0-4C13-B90B-10F0360D83F1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200150" y="2400300"/>
            <a:ext cx="885825" cy="9207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085A90F5-204A-4B42-9ED4-711F0D44CCE1}"/>
              </a:ext>
            </a:extLst>
          </p:cNvPr>
          <p:cNvSpPr/>
          <p:nvPr/>
        </p:nvSpPr>
        <p:spPr>
          <a:xfrm>
            <a:off x="2571158" y="4974712"/>
            <a:ext cx="429723" cy="403738"/>
          </a:xfrm>
          <a:prstGeom prst="downArrow">
            <a:avLst>
              <a:gd name="adj1" fmla="val 50000"/>
              <a:gd name="adj2" fmla="val 57439"/>
            </a:avLst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0ECAF6B-6E56-49C4-BD09-3375374033B9}"/>
              </a:ext>
            </a:extLst>
          </p:cNvPr>
          <p:cNvSpPr/>
          <p:nvPr/>
        </p:nvSpPr>
        <p:spPr>
          <a:xfrm>
            <a:off x="812800" y="2219325"/>
            <a:ext cx="774700" cy="1809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5708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0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Интеграция с типовыми решениями 1С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203622"/>
            <a:ext cx="8494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Может применяться как </a:t>
            </a:r>
            <a:br>
              <a:rPr lang="ru-RU" sz="2000" dirty="0">
                <a:solidFill>
                  <a:srgbClr val="304961"/>
                </a:solidFill>
              </a:rPr>
            </a:br>
            <a:r>
              <a:rPr lang="ru-RU" sz="2000" b="1" dirty="0">
                <a:solidFill>
                  <a:srgbClr val="304961"/>
                </a:solidFill>
              </a:rPr>
              <a:t>вспомогательное решение для оперативного учёта </a:t>
            </a:r>
            <a:br>
              <a:rPr lang="ru-RU" sz="2000" b="1" dirty="0">
                <a:solidFill>
                  <a:srgbClr val="304961"/>
                </a:solidFill>
              </a:rPr>
            </a:br>
            <a:r>
              <a:rPr lang="ru-RU" sz="2000" dirty="0">
                <a:solidFill>
                  <a:srgbClr val="304961"/>
                </a:solidFill>
              </a:rPr>
              <a:t>производственных процессов организаций, ведущих управленческий и регламентированный учёт в других программах.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636" y="2564532"/>
            <a:ext cx="79148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304961"/>
                </a:solidFill>
              </a:rPr>
              <a:t>Поддерживает обмен данными с решениями: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1С:Зарплата и управление персоналом 8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1С:Бухгалтерия 8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</a:t>
            </a:r>
            <a:r>
              <a:rPr lang="en-US" sz="2000" dirty="0">
                <a:solidFill>
                  <a:srgbClr val="304961"/>
                </a:solidFill>
              </a:rPr>
              <a:t>:</a:t>
            </a:r>
            <a:r>
              <a:rPr lang="ru-RU" sz="2000" dirty="0">
                <a:solidFill>
                  <a:srgbClr val="304961"/>
                </a:solidFill>
              </a:rPr>
              <a:t>Управление холдингом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1С:Комплексная автоматизация 2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</a:t>
            </a:r>
            <a:r>
              <a:rPr lang="en-US" sz="2000" dirty="0">
                <a:solidFill>
                  <a:srgbClr val="304961"/>
                </a:solidFill>
              </a:rPr>
              <a:t>ERP</a:t>
            </a:r>
            <a:r>
              <a:rPr lang="ru-RU" sz="2000" dirty="0">
                <a:solidFill>
                  <a:srgbClr val="304961"/>
                </a:solidFill>
              </a:rPr>
              <a:t> Управление предприятием 2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</a:t>
            </a:r>
            <a:r>
              <a:rPr lang="en-US" sz="2000" dirty="0">
                <a:solidFill>
                  <a:srgbClr val="304961"/>
                </a:solidFill>
              </a:rPr>
              <a:t>:ERP</a:t>
            </a:r>
            <a:r>
              <a:rPr lang="ru-RU" sz="2000" dirty="0">
                <a:solidFill>
                  <a:srgbClr val="304961"/>
                </a:solidFill>
              </a:rPr>
              <a:t>. Управление холдингом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Отраслевыми решениями на их основе</a:t>
            </a:r>
          </a:p>
        </p:txBody>
      </p:sp>
    </p:spTree>
    <p:extLst>
      <p:ext uri="{BB962C8B-B14F-4D97-AF65-F5344CB8AC3E}">
        <p14:creationId xmlns:p14="http://schemas.microsoft.com/office/powerpoint/2010/main" val="21261860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75FC66-762A-46D9-ABC0-9712EFB1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14" y="1698171"/>
            <a:ext cx="4247671" cy="2808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" y="1309294"/>
            <a:ext cx="8404485" cy="5399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304961"/>
                </a:solidFill>
              </a:rPr>
              <a:t>В Центральном офисе – «1С</a:t>
            </a:r>
            <a:r>
              <a:rPr lang="en-US" sz="2000" b="1" dirty="0">
                <a:solidFill>
                  <a:srgbClr val="304961"/>
                </a:solidFill>
              </a:rPr>
              <a:t>:ERP </a:t>
            </a:r>
            <a:r>
              <a:rPr lang="ru-RU" sz="2000" b="1" dirty="0">
                <a:solidFill>
                  <a:srgbClr val="304961"/>
                </a:solidFill>
              </a:rPr>
              <a:t>Горнодобывающая промышленность 2»</a:t>
            </a:r>
            <a:r>
              <a:rPr lang="en-US" sz="2000" b="1" dirty="0">
                <a:solidFill>
                  <a:srgbClr val="304961"/>
                </a:solidFill>
              </a:rPr>
              <a:t> </a:t>
            </a:r>
            <a:r>
              <a:rPr lang="ru-RU" sz="2000" b="1" dirty="0">
                <a:solidFill>
                  <a:srgbClr val="304961"/>
                </a:solidFill>
              </a:rPr>
              <a:t>или «1С</a:t>
            </a:r>
            <a:r>
              <a:rPr lang="en-US" sz="2000" b="1" dirty="0">
                <a:solidFill>
                  <a:srgbClr val="304961"/>
                </a:solidFill>
              </a:rPr>
              <a:t>:ERP</a:t>
            </a:r>
            <a:r>
              <a:rPr lang="ru-RU" sz="2000" b="1" dirty="0">
                <a:solidFill>
                  <a:srgbClr val="304961"/>
                </a:solidFill>
              </a:rPr>
              <a:t>. Управление холдингом + </a:t>
            </a:r>
            <a:br>
              <a:rPr lang="ru-RU" sz="2000" b="1" dirty="0">
                <a:solidFill>
                  <a:srgbClr val="304961"/>
                </a:solidFill>
              </a:rPr>
            </a:br>
            <a:r>
              <a:rPr lang="ru-RU" sz="2000" b="1" dirty="0">
                <a:solidFill>
                  <a:srgbClr val="304961"/>
                </a:solidFill>
              </a:rPr>
              <a:t>Модуль 1С</a:t>
            </a:r>
            <a:r>
              <a:rPr lang="en-US" sz="2000" b="1" dirty="0">
                <a:solidFill>
                  <a:srgbClr val="304961"/>
                </a:solidFill>
              </a:rPr>
              <a:t>:</a:t>
            </a:r>
            <a:r>
              <a:rPr lang="ru-RU" sz="2000" b="1" dirty="0">
                <a:solidFill>
                  <a:srgbClr val="304961"/>
                </a:solidFill>
              </a:rPr>
              <a:t>Горнодобывающая промышленность 2»: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Управленческий учет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Снабжение и закупки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Регламентированный учет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Бюджетирование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Казначейство</a:t>
            </a:r>
            <a:endParaRPr lang="en-US" sz="2000" dirty="0">
              <a:solidFill>
                <a:srgbClr val="304961"/>
              </a:solidFill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Оперативный учет + Организация ремонтов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Кадры и заработная плата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2000" b="1" dirty="0">
                <a:solidFill>
                  <a:srgbClr val="304961"/>
                </a:solidFill>
              </a:rPr>
              <a:t>На производственных площадках – </a:t>
            </a:r>
            <a:br>
              <a:rPr lang="ru-RU" sz="2000" b="1" dirty="0">
                <a:solidFill>
                  <a:srgbClr val="304961"/>
                </a:solidFill>
              </a:rPr>
            </a:br>
            <a:r>
              <a:rPr lang="ru-RU" sz="2000" b="1" dirty="0">
                <a:solidFill>
                  <a:srgbClr val="304961"/>
                </a:solidFill>
              </a:rPr>
              <a:t>«1С:Горнодобывающая промышленность 2. Оперативный учет»: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Оперативный учет + Организация ремонтов</a:t>
            </a:r>
          </a:p>
        </p:txBody>
      </p:sp>
      <p:sp>
        <p:nvSpPr>
          <p:cNvPr id="11" name="Заголовок 40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Интеграция с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1С:</a:t>
            </a:r>
            <a:r>
              <a:rPr lang="en-US" dirty="0">
                <a:solidFill>
                  <a:srgbClr val="3A5D80"/>
                </a:solidFill>
              </a:rPr>
              <a:t>ERP </a:t>
            </a:r>
            <a:r>
              <a:rPr lang="ru-RU" dirty="0">
                <a:solidFill>
                  <a:srgbClr val="3A5D80"/>
                </a:solidFill>
              </a:rPr>
              <a:t>Горнодобывающая промышленность 2</a:t>
            </a:r>
          </a:p>
        </p:txBody>
      </p:sp>
    </p:spTree>
    <p:extLst>
      <p:ext uri="{BB962C8B-B14F-4D97-AF65-F5344CB8AC3E}">
        <p14:creationId xmlns:p14="http://schemas.microsoft.com/office/powerpoint/2010/main" val="18329775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0"/>
          <p:cNvSpPr>
            <a:spLocks noGrp="1"/>
          </p:cNvSpPr>
          <p:nvPr>
            <p:ph type="title"/>
          </p:nvPr>
        </p:nvSpPr>
        <p:spPr>
          <a:xfrm>
            <a:off x="304799" y="157063"/>
            <a:ext cx="5543550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Интеграция с 1С:Документооборот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04799" y="2819626"/>
            <a:ext cx="8620509" cy="357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создание поручений, изменение и выполнение задач «1С:Документооборота»;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просмотр истории выполнения задач и процессов;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запуск и работа с бизнес – процессами;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создание и хранение файлов произвольных типов и работа с ними;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просмотр, создание, редактирование и отправка электронных писем (входящих, исходящих);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согласование документов оперативного учета;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просмотр и добавление связей между документами «1С:Документооборота 8»;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rgbClr val="304961"/>
                </a:solidFill>
                <a:latin typeface="+mn-lt"/>
              </a:rPr>
              <a:t>работа с ежедневными отчетами по учету рабочего времени. Добавление фактических трудозатрат в ежедневные отчеты из данных прикладного решения «1С:Горнодобывающая промышленность 2. Оперативный учет». </a:t>
            </a:r>
            <a:endParaRPr lang="ru-RU" altLang="ru-RU" sz="1900" b="0" spc="-20" dirty="0">
              <a:solidFill>
                <a:srgbClr val="304961"/>
              </a:solidFill>
              <a:latin typeface="+mn-lt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4800" y="1160034"/>
            <a:ext cx="8734697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900" dirty="0">
                <a:solidFill>
                  <a:srgbClr val="304961"/>
                </a:solidFill>
                <a:latin typeface="+mn-lt"/>
              </a:rPr>
              <a:t>Совместное использование с «1С:Документооборотом 8» сэкономит время и избавит от перехода из одной информационной базы в другую: в карточках другой конфигурации или приложении будут доступны гиперссылки, обеспечивающие доступ к любым учетным данным из «1С:Документооборота 8»: присоединенные файлы, процессы, задачи, истории переписки и т.д.</a:t>
            </a:r>
          </a:p>
        </p:txBody>
      </p:sp>
    </p:spTree>
    <p:extLst>
      <p:ext uri="{BB962C8B-B14F-4D97-AF65-F5344CB8AC3E}">
        <p14:creationId xmlns:p14="http://schemas.microsoft.com/office/powerpoint/2010/main" val="22962628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43000" y="2381320"/>
            <a:ext cx="6858000" cy="851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3233058"/>
            <a:ext cx="6858000" cy="20123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hotline@sinergo.ru</a:t>
            </a:r>
            <a:br>
              <a:rPr lang="en-US" b="1" dirty="0"/>
            </a:br>
            <a:r>
              <a:rPr lang="en-US" b="1" dirty="0"/>
              <a:t>www.1c-mining.ru</a:t>
            </a:r>
            <a:br>
              <a:rPr lang="en-US" b="1" dirty="0"/>
            </a:br>
            <a:r>
              <a:rPr lang="en-US" b="1" dirty="0"/>
              <a:t>+7 (3843) 322-101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206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00D5E9-ECCF-4E96-BBB0-A6698B41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2" y="1064411"/>
            <a:ext cx="3735120" cy="396568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горных и </a:t>
            </a:r>
            <a:br>
              <a:rPr lang="ru-RU" dirty="0"/>
            </a:br>
            <a:r>
              <a:rPr lang="ru-RU" dirty="0"/>
              <a:t>геологоразведочных работ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4DA0E-4363-44E2-9A09-7048CC62283B}"/>
              </a:ext>
            </a:extLst>
          </p:cNvPr>
          <p:cNvSpPr txBox="1"/>
          <p:nvPr/>
        </p:nvSpPr>
        <p:spPr>
          <a:xfrm>
            <a:off x="304800" y="5236130"/>
            <a:ext cx="354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Сценарий и вид плана определяют периодичность, назначение, детализацию и алгоритмы заполнения планов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9D48DD-2814-4027-8551-553640DC3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31" y="1064411"/>
            <a:ext cx="3795909" cy="242618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1A5071-502F-4819-86A3-B9E09B241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101" y="3696635"/>
            <a:ext cx="4685139" cy="267243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08962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горных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67001" y="1269000"/>
            <a:ext cx="8125056" cy="744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628" y="1043300"/>
            <a:ext cx="855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горных работ описывают процесс добычи полезных ископаемых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видам работ с необходимой степенью детализации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6E05B-B125-43B4-A74D-A8497592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28" y="1883019"/>
            <a:ext cx="8134639" cy="457493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96069D-723F-4534-B678-76472C576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353" y="4505323"/>
            <a:ext cx="4729922" cy="146685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1915122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Наряды на смену по горными геологоразведочным работам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536878" y="1269000"/>
            <a:ext cx="7886700" cy="136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1104552"/>
            <a:ext cx="871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Наряд на смену определяет производственные задания и персонал по видам и местам горных и геологоразведочных работ и технологических перевозок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E12672-B782-48F5-9529-325B0825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063" y="1950140"/>
            <a:ext cx="6834750" cy="4450660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285638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Структура месторождения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3CA12D-C278-4B9F-A37F-EE27357582DA}"/>
              </a:ext>
            </a:extLst>
          </p:cNvPr>
          <p:cNvSpPr txBox="1">
            <a:spLocks noChangeArrowheads="1"/>
          </p:cNvSpPr>
          <p:nvPr/>
        </p:nvSpPr>
        <p:spPr>
          <a:xfrm>
            <a:off x="6642339" y="1080249"/>
            <a:ext cx="2334021" cy="25946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 обработке «Структура месторождения» описываются взаимосвязь участков работ, горизонтов, блоков и залежей полезных ископаемых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5FDF8-6D86-41F1-B227-F31972E8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136325"/>
            <a:ext cx="6325197" cy="3961886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8D9C0D-6146-4CCB-A7BC-469D7D7B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789" y="4064256"/>
            <a:ext cx="3528571" cy="262380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979FB9-D039-4EC6-8450-53E78044D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844" y="5183536"/>
            <a:ext cx="3528571" cy="1530464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1BA6A86-202C-40D2-A94E-722B0366CDC8}"/>
              </a:ext>
            </a:extLst>
          </p:cNvPr>
          <p:cNvCxnSpPr/>
          <p:nvPr/>
        </p:nvCxnSpPr>
        <p:spPr>
          <a:xfrm>
            <a:off x="638355" y="2377550"/>
            <a:ext cx="1250830" cy="28059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EC4A91F-35DE-4713-A6DB-8AC3ACFD9B06}"/>
              </a:ext>
            </a:extLst>
          </p:cNvPr>
          <p:cNvCxnSpPr>
            <a:cxnSpLocks/>
          </p:cNvCxnSpPr>
          <p:nvPr/>
        </p:nvCxnSpPr>
        <p:spPr>
          <a:xfrm>
            <a:off x="4002657" y="2441275"/>
            <a:ext cx="1445132" cy="16229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17774B8-CE98-4BC0-BB6B-74E2B8AFFDDC}"/>
              </a:ext>
            </a:extLst>
          </p:cNvPr>
          <p:cNvCxnSpPr>
            <a:cxnSpLocks/>
          </p:cNvCxnSpPr>
          <p:nvPr/>
        </p:nvCxnSpPr>
        <p:spPr>
          <a:xfrm>
            <a:off x="3174129" y="2377550"/>
            <a:ext cx="15610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3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запасов полезных ископаемых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3CA12D-C278-4B9F-A37F-EE27357582DA}"/>
              </a:ext>
            </a:extLst>
          </p:cNvPr>
          <p:cNvSpPr txBox="1">
            <a:spLocks noChangeArrowheads="1"/>
          </p:cNvSpPr>
          <p:nvPr/>
        </p:nvSpPr>
        <p:spPr>
          <a:xfrm>
            <a:off x="6771736" y="1182766"/>
            <a:ext cx="2204624" cy="23487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Сценарный учет запасов полезных ископаемых по категориям в количественном и качественном выражении</a:t>
            </a:r>
            <a:r>
              <a:rPr kumimoji="0" lang="en-US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 разрезе участков, горизонтов, блоков, залежей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B9CBABC-D44A-44B4-9078-D723D429A1D9}"/>
              </a:ext>
            </a:extLst>
          </p:cNvPr>
          <p:cNvSpPr txBox="1">
            <a:spLocks noChangeArrowheads="1"/>
          </p:cNvSpPr>
          <p:nvPr/>
        </p:nvSpPr>
        <p:spPr>
          <a:xfrm>
            <a:off x="229441" y="3847381"/>
            <a:ext cx="2487880" cy="28666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Для выемочных блоков указывается перечень входящих в них геологических блоков, распределение запасов и рассчитываются средневзвешенные показатели качества по блоку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3D7765-1C33-4BDF-9A0C-AE42DF9B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1" y="1182766"/>
            <a:ext cx="6452558" cy="254630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3BF4F-D2B6-4FD1-912C-CB6344382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52" y="3567527"/>
            <a:ext cx="6142008" cy="3146473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21773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разубоживания и потерь полезных ископаемых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235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разубоживания и потерь позволяет зафиксировать объем и качественные показатели разубоживания и потерь полезного ископаемого с указанием аналитик горизонтов, блоков и залежей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58B68-F70F-4665-938F-E84139E0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13487"/>
            <a:ext cx="8367623" cy="243102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A04C6-3E07-47E4-AFC5-05450D82D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394" y="4453611"/>
            <a:ext cx="7221934" cy="21094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57953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115" y="147198"/>
            <a:ext cx="904875" cy="89863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2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1" y="155814"/>
            <a:ext cx="7202439" cy="890018"/>
          </a:xfrm>
          <a:prstGeom prst="rect">
            <a:avLst/>
          </a:prstGeom>
        </p:spPr>
      </p:pic>
      <p:sp>
        <p:nvSpPr>
          <p:cNvPr id="8" name="Подзаголовок 3"/>
          <p:cNvSpPr txBox="1">
            <a:spLocks/>
          </p:cNvSpPr>
          <p:nvPr/>
        </p:nvSpPr>
        <p:spPr>
          <a:xfrm>
            <a:off x="0" y="5471717"/>
            <a:ext cx="9144000" cy="1260000"/>
          </a:xfrm>
          <a:prstGeom prst="rect">
            <a:avLst/>
          </a:prstGeom>
          <a:solidFill>
            <a:srgbClr val="4F7192">
              <a:alpha val="70000"/>
            </a:srgb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000" kern="0" dirty="0">
                <a:solidFill>
                  <a:schemeClr val="bg1"/>
                </a:solidFill>
              </a:rPr>
              <a:t>Совместное комплексное отраслевое решение фирм «1С» и «Синерго», разработанное на платформе «1С:Предприятие 8.3»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</a:rPr>
              <a:t>Предназначено для автоматизации управления и оперативного производственного учета на горнодобывающем предприятии</a:t>
            </a:r>
          </a:p>
          <a:p>
            <a:pPr algn="ctr">
              <a:spcBef>
                <a:spcPts val="600"/>
              </a:spcBef>
            </a:pP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7F1A15-5266-4C1D-B7AC-E9F5B4030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65" y="1331503"/>
            <a:ext cx="5844746" cy="38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запасов полезных ископаемых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3CA12D-C278-4B9F-A37F-EE27357582DA}"/>
              </a:ext>
            </a:extLst>
          </p:cNvPr>
          <p:cNvSpPr txBox="1">
            <a:spLocks noChangeArrowheads="1"/>
          </p:cNvSpPr>
          <p:nvPr/>
        </p:nvSpPr>
        <p:spPr>
          <a:xfrm>
            <a:off x="6038491" y="1346036"/>
            <a:ext cx="2937869" cy="196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Отчетность по запасам позволяет проанализировать запасы по геологическим и выемочным блокам по разным видам запасов, а также историю их изменения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5EA1DB-28D9-4818-BBE8-E3192FFB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1" y="1098661"/>
            <a:ext cx="5249748" cy="365199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1C34BA-A038-42D3-B05B-9731BFC77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611" y="3796517"/>
            <a:ext cx="5249749" cy="2917483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F1517FA0-7C28-48FA-9CCB-8406B482AA58}"/>
              </a:ext>
            </a:extLst>
          </p:cNvPr>
          <p:cNvSpPr txBox="1">
            <a:spLocks noChangeArrowheads="1"/>
          </p:cNvSpPr>
          <p:nvPr/>
        </p:nvSpPr>
        <p:spPr>
          <a:xfrm>
            <a:off x="452311" y="4940488"/>
            <a:ext cx="3058638" cy="16377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Остатки промышленных запасов по блокам рассчитываются по формуле: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Запасы - Добыча ± Маркшейдерский замер </a:t>
            </a:r>
            <a:b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Разубоживание – Потери</a:t>
            </a:r>
          </a:p>
        </p:txBody>
      </p:sp>
    </p:spTree>
    <p:extLst>
      <p:ext uri="{BB962C8B-B14F-4D97-AF65-F5344CB8AC3E}">
        <p14:creationId xmlns:p14="http://schemas.microsoft.com/office/powerpoint/2010/main" val="2450288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горных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геологоразведочных работ</a:t>
            </a:r>
          </a:p>
        </p:txBody>
      </p:sp>
      <p:graphicFrame>
        <p:nvGraphicFramePr>
          <p:cNvPr id="42" name="Схема 41"/>
          <p:cNvGraphicFramePr/>
          <p:nvPr>
            <p:extLst/>
          </p:nvPr>
        </p:nvGraphicFramePr>
        <p:xfrm>
          <a:off x="-1411105" y="1269000"/>
          <a:ext cx="12026257" cy="51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564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150AC7-36F4-4659-BBA4-BD74A5C0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4" y="1132213"/>
            <a:ext cx="4843735" cy="265862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304799" y="144000"/>
            <a:ext cx="5616315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горных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геолого-разведочных работ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5742000" y="1615300"/>
            <a:ext cx="3213100" cy="157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8358" y="1192831"/>
            <a:ext cx="3580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Установленные нормы горных и геолого-разведочных работ могут быть скорректированы условиями работ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D2674-93AF-4ECB-80BE-64F6AB2FA2A1}"/>
              </a:ext>
            </a:extLst>
          </p:cNvPr>
          <p:cNvSpPr txBox="1"/>
          <p:nvPr/>
        </p:nvSpPr>
        <p:spPr>
          <a:xfrm>
            <a:off x="188900" y="3848994"/>
            <a:ext cx="354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выхода горных работ определяют выпуск объемов работ из количества операций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E31F6-16A2-47FF-AD25-655C8173F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604" y="2752790"/>
            <a:ext cx="4975597" cy="292315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944EE2-2C76-4AAE-A3E7-4FB81595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74" y="4859935"/>
            <a:ext cx="4660855" cy="180853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116581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технологических перевозок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4B4B3D-5353-4123-A06F-93A6F6C1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4" y="1123090"/>
            <a:ext cx="5263368" cy="2305910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6FD60-AFEA-4923-B9EB-15FF40B97E19}"/>
              </a:ext>
            </a:extLst>
          </p:cNvPr>
          <p:cNvSpPr txBox="1"/>
          <p:nvPr/>
        </p:nvSpPr>
        <p:spPr>
          <a:xfrm>
            <a:off x="5605932" y="1360415"/>
            <a:ext cx="325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нормирования технологических перевозок устанавливаются паспорта загрузки самосвалов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1D8C77-21C0-474E-A9F7-908981277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577" y="2984939"/>
            <a:ext cx="6356838" cy="372906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54297" y="1818784"/>
            <a:ext cx="3116262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Нормы загрузки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5676632" y="3236022"/>
            <a:ext cx="3116262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Замеры расстояний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D1DADD-1C5B-476F-9BA2-8FEAE2F0FA88}"/>
              </a:ext>
            </a:extLst>
          </p:cNvPr>
          <p:cNvSpPr/>
          <p:nvPr/>
        </p:nvSpPr>
        <p:spPr>
          <a:xfrm>
            <a:off x="246798" y="4066589"/>
            <a:ext cx="24217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расстояний транспортирования с возможностью расчета приведенного расстояния по формуле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01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технологических перевозок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5986DC-DB18-4CCF-9027-F3F68386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09" y="1814235"/>
            <a:ext cx="6717567" cy="148686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E1B8B4D-0682-41A9-A5B1-D9048E5DD840}"/>
              </a:ext>
            </a:extLst>
          </p:cNvPr>
          <p:cNvSpPr txBox="1">
            <a:spLocks noChangeArrowheads="1"/>
          </p:cNvSpPr>
          <p:nvPr/>
        </p:nvSpPr>
        <p:spPr>
          <a:xfrm>
            <a:off x="454323" y="1040050"/>
            <a:ext cx="838487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3A5D80"/>
                </a:solidFill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Параметры цикла транспортировки позволяют рассчитать продолжительность рейса и нормы рейсов и объемов перевозок за смену с учетом паспорта загрузки самосвала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7C290-6A1F-4FF4-8A60-9135D027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514150"/>
            <a:ext cx="4675075" cy="283226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3715C-7765-4063-AFCE-8E10CD95C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379" y="4018991"/>
            <a:ext cx="5376821" cy="265373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C2CDD57-7BD1-4BB1-ABCE-C9F20182AD2B}"/>
              </a:ext>
            </a:extLst>
          </p:cNvPr>
          <p:cNvCxnSpPr>
            <a:cxnSpLocks/>
          </p:cNvCxnSpPr>
          <p:nvPr/>
        </p:nvCxnSpPr>
        <p:spPr>
          <a:xfrm flipH="1">
            <a:off x="1242205" y="3301104"/>
            <a:ext cx="1207697" cy="21507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EF31811-3438-49AD-ABC5-F63F884AA8EC}"/>
              </a:ext>
            </a:extLst>
          </p:cNvPr>
          <p:cNvCxnSpPr>
            <a:cxnSpLocks/>
          </p:cNvCxnSpPr>
          <p:nvPr/>
        </p:nvCxnSpPr>
        <p:spPr>
          <a:xfrm flipV="1">
            <a:off x="1509623" y="5279366"/>
            <a:ext cx="2898475" cy="1725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64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Оперативный учет горных и геологоразведочных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3738920"/>
            <a:ext cx="18192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ввода данных по местам работы техники и объемам выполненных работ используется рабочий стол учета горных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A54AA8-5B14-47F5-AF3B-790CA52D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34" y="1117111"/>
            <a:ext cx="8223244" cy="262180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2641D-E879-4419-A7ED-2A7185B7F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1" y="3276070"/>
            <a:ext cx="7000874" cy="343793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94421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Маркшейдерские замеры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8450" y="1127429"/>
            <a:ext cx="22976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Маркшейдерские замеры корректируют статистические данные по объемам работ и остаткам на складах.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Возможна настройка аналитик корректировки и перераспределение объемов между ними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10771F-4F75-4559-B299-A8BB402DF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12" y="5033832"/>
            <a:ext cx="8760932" cy="15378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144DFD-882C-4BF1-8395-C505FDBD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87" y="1196638"/>
            <a:ext cx="6453397" cy="34989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739549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Приемка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523" y="4738609"/>
            <a:ext cx="66494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приемки работ фиксирует забракованные и переходящие остатки горных и геологоразведочных работ между периодами. Например, количество пробуренных и взорванных буровых скважин, принятых к оплате и расходам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Возможна настройка аналитик работ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58A13-95FE-43BF-BA10-C472CF3B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56" y="1083535"/>
            <a:ext cx="8773688" cy="32432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2475E-6F5B-4D4F-B643-B4206BC9E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353" y="3366243"/>
            <a:ext cx="1586758" cy="333842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84268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Оперативный учет остатков продукции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974601"/>
            <a:ext cx="859245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Документы оперативного учета горных работ автоматически формируют остатки и партии горной массы по складам и штабелям.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необходимости по складам настраивается складской учет по штабелям.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F7EE5-B202-4D62-86C9-FE0271FAB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183434"/>
            <a:ext cx="4660452" cy="4409363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44F82D-0DB9-40B5-84C8-EC2F645A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646" y="3512859"/>
            <a:ext cx="4011471" cy="271759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DD13D-D090-4DDF-BEE0-8F60BB829CC6}"/>
              </a:ext>
            </a:extLst>
          </p:cNvPr>
          <p:cNvSpPr txBox="1"/>
          <p:nvPr/>
        </p:nvSpPr>
        <p:spPr>
          <a:xfrm>
            <a:off x="5238974" y="2073194"/>
            <a:ext cx="3759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Остатки полезных ископаемых можно детализировать по местам их добычи и показателям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3747214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исполнения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сменных нарядов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2100" y="1088999"/>
            <a:ext cx="8589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Исполнение наряда на смену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позволяет проводить анализ причин отклонений от запланированных на смену показателей.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1E3F2-8A14-40DF-A416-27E5EC71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96" y="1796885"/>
            <a:ext cx="7465807" cy="481969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271020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885" y="144000"/>
            <a:ext cx="6779623" cy="714375"/>
          </a:xfrm>
        </p:spPr>
        <p:txBody>
          <a:bodyPr/>
          <a:lstStyle/>
          <a:p>
            <a:pPr>
              <a:spcBef>
                <a:spcPts val="1000"/>
              </a:spcBef>
              <a:buSzPct val="80000"/>
            </a:pPr>
            <a:r>
              <a:rPr lang="ru-RU" dirty="0"/>
              <a:t>Возможности</a:t>
            </a:r>
            <a:endParaRPr lang="ru-RU" kern="0" dirty="0">
              <a:solidFill>
                <a:srgbClr val="333F5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87327" y="4542372"/>
            <a:ext cx="8372058" cy="1948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altLang="ru-RU" dirty="0">
              <a:latin typeface="+mn-lt"/>
            </a:endParaRPr>
          </a:p>
          <a:p>
            <a:pPr>
              <a:lnSpc>
                <a:spcPct val="80000"/>
              </a:lnSpc>
            </a:pPr>
            <a:endParaRPr lang="ru-RU" alt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1885" y="1110273"/>
            <a:ext cx="837329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Учет запасов полезных ископаемых, потерь и разубоживания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Нормирование, планирование и учет горных и геологоразведочных работ, корректировка данных на основании маркшейдерских замеров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Нормирование, планирование и учет переработки, незавершённого производства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Планирование и учет поступления, перемещения и отгрузки продукции различными видами транспорта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Учет качества запасов, добычи, переработки и отгрузки продукции, баланс металлов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Планирование доступности, учет времени работы и простоев оборудования, а также показаний счетчиков и наработки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Групповое формирование и учет путевых листов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Нормирование и учет расхода топлива на оборудовании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Учет ГСМ на складах, заправках и заправляющем оборудовании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Учет работы сотрудников, формирование табеля и расчет сдельной заработной платы 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kern="0" dirty="0">
                <a:solidFill>
                  <a:srgbClr val="304961"/>
                </a:solidFill>
              </a:rPr>
              <a:t>Обмен данными с другими конфигурациями 1С:Предприятие</a:t>
            </a:r>
          </a:p>
        </p:txBody>
      </p:sp>
    </p:spTree>
    <p:extLst>
      <p:ext uri="{BB962C8B-B14F-4D97-AF65-F5344CB8AC3E}">
        <p14:creationId xmlns:p14="http://schemas.microsoft.com/office/powerpoint/2010/main" val="4134287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3A5D80"/>
                </a:solidFill>
              </a:rPr>
              <a:t>План-фактный и факторный анализ горных и геологоразведочных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9F21CE-72E1-4A10-9C98-8BB5B0A5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123613"/>
            <a:ext cx="6504561" cy="309620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CCF1E7-F89A-463D-A348-63E048B5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31" y="3851210"/>
            <a:ext cx="8312075" cy="2751970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1F2FB-E917-418E-9BBD-D48E92B9A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641" y="1181783"/>
            <a:ext cx="2815065" cy="255201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88C9DCF-A4A7-47C9-9A88-45B691CFA971}"/>
              </a:ext>
            </a:extLst>
          </p:cNvPr>
          <p:cNvSpPr txBox="1">
            <a:spLocks noChangeArrowheads="1"/>
          </p:cNvSpPr>
          <p:nvPr/>
        </p:nvSpPr>
        <p:spPr>
          <a:xfrm>
            <a:off x="2244472" y="5060404"/>
            <a:ext cx="7207756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Смена – Сутки – Месяц - Год</a:t>
            </a:r>
          </a:p>
        </p:txBody>
      </p:sp>
    </p:spTree>
    <p:extLst>
      <p:ext uri="{BB962C8B-B14F-4D97-AF65-F5344CB8AC3E}">
        <p14:creationId xmlns:p14="http://schemas.microsoft.com/office/powerpoint/2010/main" val="1337308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51859-9D5C-4F84-9543-250B7EFD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81865"/>
            <a:ext cx="4436989" cy="486931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оперативных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77C4F-82EA-4FD8-AA99-853833FD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11" y="2087744"/>
            <a:ext cx="4186289" cy="4286922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6B148B-524C-4EDE-8197-642E1E89EAB6}"/>
              </a:ext>
            </a:extLst>
          </p:cNvPr>
          <p:cNvSpPr/>
          <p:nvPr/>
        </p:nvSpPr>
        <p:spPr>
          <a:xfrm>
            <a:off x="5014357" y="1181865"/>
            <a:ext cx="392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Анализ данных в табличном виде и на диаграммах</a:t>
            </a:r>
          </a:p>
        </p:txBody>
      </p:sp>
    </p:spTree>
    <p:extLst>
      <p:ext uri="{BB962C8B-B14F-4D97-AF65-F5344CB8AC3E}">
        <p14:creationId xmlns:p14="http://schemas.microsoft.com/office/powerpoint/2010/main" val="2413263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переработкой полезных ископаемых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4F52AE3-DFA6-42EC-973D-B85B942E8F0F}"/>
              </a:ext>
            </a:extLst>
          </p:cNvPr>
          <p:cNvGrpSpPr/>
          <p:nvPr/>
        </p:nvGrpSpPr>
        <p:grpSpPr>
          <a:xfrm>
            <a:off x="819150" y="1605853"/>
            <a:ext cx="7028885" cy="4491706"/>
            <a:chOff x="819150" y="1605853"/>
            <a:chExt cx="7028885" cy="4491706"/>
          </a:xfrm>
        </p:grpSpPr>
        <p:sp>
          <p:nvSpPr>
            <p:cNvPr id="11" name="Стрелка: вниз 10">
              <a:extLst>
                <a:ext uri="{FF2B5EF4-FFF2-40B4-BE49-F238E27FC236}">
                  <a16:creationId xmlns:a16="http://schemas.microsoft.com/office/drawing/2014/main" id="{728BFB76-F320-4362-9CBE-0082F581D470}"/>
                </a:ext>
              </a:extLst>
            </p:cNvPr>
            <p:cNvSpPr/>
            <p:nvPr/>
          </p:nvSpPr>
          <p:spPr>
            <a:xfrm>
              <a:off x="3920127" y="2147377"/>
              <a:ext cx="2455817" cy="3410543"/>
            </a:xfrm>
            <a:prstGeom prst="downArrow">
              <a:avLst>
                <a:gd name="adj1" fmla="val 50000"/>
                <a:gd name="adj2" fmla="val 38914"/>
              </a:avLst>
            </a:prstGeom>
            <a:solidFill>
              <a:srgbClr val="DBF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AF13D64-932E-4316-B9C8-95000328C768}"/>
                </a:ext>
              </a:extLst>
            </p:cNvPr>
            <p:cNvSpPr/>
            <p:nvPr/>
          </p:nvSpPr>
          <p:spPr>
            <a:xfrm>
              <a:off x="2436236" y="1605853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НОРМИРОВАНИЕ ПЕРЕРАБОТКИ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ABE391CA-D5DA-4720-BE63-44C27855F419}"/>
                </a:ext>
              </a:extLst>
            </p:cNvPr>
            <p:cNvSpPr/>
            <p:nvPr/>
          </p:nvSpPr>
          <p:spPr>
            <a:xfrm>
              <a:off x="2436236" y="2264531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ОБЪЕМНО-КАЛЕНДАРНОЕ ПЛАНИРОВАНИЕ ПЕРЕРАБОТКИ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4B94CAD5-A910-4656-86EF-D37F024C3B19}"/>
                </a:ext>
              </a:extLst>
            </p:cNvPr>
            <p:cNvSpPr/>
            <p:nvPr/>
          </p:nvSpPr>
          <p:spPr>
            <a:xfrm>
              <a:off x="2436236" y="3581887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ОПЕРАТИВНЫЙ УЧЕТ ПЕРЕРАБОТКИ, НЕЗАВЕРШЕННОГО ПРОИЗВОДСТВА И ТЕХНОЛОГИЧЕСКИХ ПОКАЗАТЕЛЕЙ</a:t>
              </a: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B001D2B0-6E2A-421C-809C-0AEDEBD0B60F}"/>
                </a:ext>
              </a:extLst>
            </p:cNvPr>
            <p:cNvSpPr/>
            <p:nvPr/>
          </p:nvSpPr>
          <p:spPr>
            <a:xfrm>
              <a:off x="2436236" y="4899243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ПЕРЕРАБОТКИ ПРОДУКЦИИ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5588C383-1449-4F69-95EB-F5518F5BE1AC}"/>
                </a:ext>
              </a:extLst>
            </p:cNvPr>
            <p:cNvSpPr/>
            <p:nvPr/>
          </p:nvSpPr>
          <p:spPr>
            <a:xfrm>
              <a:off x="2436236" y="2923209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СМЕННОЕ ПЛАНИРОВАНИЕ ПЕРЕРАБОТКИ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EDD864AC-4467-4B0F-81D5-8024764360D3}"/>
                </a:ext>
              </a:extLst>
            </p:cNvPr>
            <p:cNvSpPr/>
            <p:nvPr/>
          </p:nvSpPr>
          <p:spPr>
            <a:xfrm>
              <a:off x="2436236" y="4240565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ПЕРЕРАБОТКИ ПРОДУКЦИИ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6DEEA5F5-57EA-4922-B778-02AFF937776E}"/>
                </a:ext>
              </a:extLst>
            </p:cNvPr>
            <p:cNvSpPr/>
            <p:nvPr/>
          </p:nvSpPr>
          <p:spPr>
            <a:xfrm>
              <a:off x="2448035" y="5557559"/>
              <a:ext cx="5400000" cy="54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УПРАВЛЕНЧЕСКОМ УЧЕТЕ </a:t>
              </a:r>
              <a:br>
                <a:rPr lang="ru-RU" sz="1600" b="1" dirty="0">
                  <a:solidFill>
                    <a:srgbClr val="304961"/>
                  </a:solidFill>
                </a:rPr>
              </a:br>
              <a:r>
                <a:rPr lang="ru-RU" sz="1600" b="1" dirty="0">
                  <a:solidFill>
                    <a:srgbClr val="304961"/>
                  </a:solidFill>
                </a:rPr>
                <a:t>ВНЕШНЕЙ УЧЕТНОЙ СИСТЕМЫ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68425F48-A3BC-4123-87E0-47FBE4F3944C}"/>
                </a:ext>
              </a:extLst>
            </p:cNvPr>
            <p:cNvSpPr/>
            <p:nvPr/>
          </p:nvSpPr>
          <p:spPr>
            <a:xfrm>
              <a:off x="819150" y="3581887"/>
              <a:ext cx="1190625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SCADA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ВЕСОВЫЕ</a:t>
              </a:r>
            </a:p>
          </p:txBody>
        </p:sp>
        <p:sp>
          <p:nvSpPr>
            <p:cNvPr id="15" name="Стрелка: вверх-вниз 14">
              <a:extLst>
                <a:ext uri="{FF2B5EF4-FFF2-40B4-BE49-F238E27FC236}">
                  <a16:creationId xmlns:a16="http://schemas.microsoft.com/office/drawing/2014/main" id="{A91F0071-0556-4A05-B7AF-2AFE91004968}"/>
                </a:ext>
              </a:extLst>
            </p:cNvPr>
            <p:cNvSpPr/>
            <p:nvPr/>
          </p:nvSpPr>
          <p:spPr>
            <a:xfrm rot="5400000">
              <a:off x="2132164" y="3671887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064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Нормативная информация по переработке продукции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9C0C2-23A3-43CA-9FD6-BD209005E12F}"/>
              </a:ext>
            </a:extLst>
          </p:cNvPr>
          <p:cNvSpPr txBox="1"/>
          <p:nvPr/>
        </p:nvSpPr>
        <p:spPr>
          <a:xfrm>
            <a:off x="5284399" y="1098565"/>
            <a:ext cx="368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Справочник «Виды переработки» описывает материальные потоки и качественные показатели передела переработки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6FEFF2-C451-47ED-B0D3-7CEF428D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25792"/>
            <a:ext cx="4799496" cy="23462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0BB527-59B6-43B6-8DA8-915BFB84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2435298"/>
            <a:ext cx="5653178" cy="42787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7FB34-5660-4F3F-9116-721FF583AC1F}"/>
              </a:ext>
            </a:extLst>
          </p:cNvPr>
          <p:cNvSpPr txBox="1"/>
          <p:nvPr/>
        </p:nvSpPr>
        <p:spPr>
          <a:xfrm>
            <a:off x="176122" y="3691069"/>
            <a:ext cx="304332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каждого вида переработки можно настроить учет выхода продукции и доли сырья.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Можно указать необходимость учета материальных потоков по времени в течение смены</a:t>
            </a:r>
          </a:p>
        </p:txBody>
      </p:sp>
    </p:spTree>
    <p:extLst>
      <p:ext uri="{BB962C8B-B14F-4D97-AF65-F5344CB8AC3E}">
        <p14:creationId xmlns:p14="http://schemas.microsoft.com/office/powerpoint/2010/main" val="468866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Нормативная информация по переработке продукции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9C0C2-23A3-43CA-9FD6-BD209005E12F}"/>
              </a:ext>
            </a:extLst>
          </p:cNvPr>
          <p:cNvSpPr txBox="1"/>
          <p:nvPr/>
        </p:nvSpPr>
        <p:spPr>
          <a:xfrm>
            <a:off x="6134100" y="1153645"/>
            <a:ext cx="2819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Справочник «Перерабатывающие фабрики» описывает технологическую структуры фабрики, ее переделы и склады, материальные потоки, карту технологического контроля качества, места учета НЗП и измеряемые технологические показатели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050DF1-810D-4A17-9B8E-4D60C8AE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153645"/>
            <a:ext cx="5734050" cy="39445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4B28B-2962-4F46-8631-E69B7F198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47273"/>
            <a:ext cx="8648700" cy="21762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69834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338B76-9582-4C3D-A7EE-DF82253E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9" y="3535464"/>
            <a:ext cx="4681521" cy="317853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Ресурсные спецификации переработки продукции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43FE88-1F0C-41BC-A6AD-A3636FAF6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79" y="1214813"/>
            <a:ext cx="4889965" cy="22141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5D1CF1-B81F-46BC-A1A8-BA009A049689}"/>
              </a:ext>
            </a:extLst>
          </p:cNvPr>
          <p:cNvSpPr/>
          <p:nvPr/>
        </p:nvSpPr>
        <p:spPr>
          <a:xfrm>
            <a:off x="1320799" y="4762500"/>
            <a:ext cx="800101" cy="139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601EB69-AA9E-4492-B9F6-EC4967B2A145}"/>
              </a:ext>
            </a:extLst>
          </p:cNvPr>
          <p:cNvGrpSpPr/>
          <p:nvPr/>
        </p:nvGrpSpPr>
        <p:grpSpPr>
          <a:xfrm>
            <a:off x="5323668" y="2456125"/>
            <a:ext cx="3585382" cy="2547645"/>
            <a:chOff x="5326857" y="2692141"/>
            <a:chExt cx="3585382" cy="254764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0E52AFF-737A-40AE-BA43-B3D7BB80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857" y="2692141"/>
              <a:ext cx="3585382" cy="2547645"/>
            </a:xfrm>
            <a:prstGeom prst="rect">
              <a:avLst/>
            </a:prstGeom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227A613-44BD-48CC-99E7-1DBF339B16B3}"/>
                </a:ext>
              </a:extLst>
            </p:cNvPr>
            <p:cNvSpPr/>
            <p:nvPr/>
          </p:nvSpPr>
          <p:spPr>
            <a:xfrm>
              <a:off x="5326857" y="2692141"/>
              <a:ext cx="3585382" cy="2547645"/>
            </a:xfrm>
            <a:prstGeom prst="roundRect">
              <a:avLst>
                <a:gd name="adj" fmla="val 143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2DE99CE-5936-4B89-A16E-262AAAAD012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20900" y="3429000"/>
            <a:ext cx="3205957" cy="1403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29C0C2-23A3-43CA-9FD6-BD209005E12F}"/>
              </a:ext>
            </a:extLst>
          </p:cNvPr>
          <p:cNvSpPr txBox="1"/>
          <p:nvPr/>
        </p:nvSpPr>
        <p:spPr>
          <a:xfrm>
            <a:off x="5149850" y="1036594"/>
            <a:ext cx="3811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нормировании переработки выход продукции и отходов можно рассчитать по формуле с учетом количественных и качественных показателей сырья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E28F48-6828-41A2-8ADB-DE1E8D410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339" y="4832350"/>
            <a:ext cx="3759200" cy="176296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E96520-5E30-473F-ADF2-FB070251B4B3}"/>
              </a:ext>
            </a:extLst>
          </p:cNvPr>
          <p:cNvSpPr/>
          <p:nvPr/>
        </p:nvSpPr>
        <p:spPr>
          <a:xfrm>
            <a:off x="3225799" y="4950028"/>
            <a:ext cx="1460501" cy="3395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4F24E6C-F5DF-453B-BB4C-7C22E9928D96}"/>
              </a:ext>
            </a:extLst>
          </p:cNvPr>
          <p:cNvCxnSpPr>
            <a:cxnSpLocks/>
          </p:cNvCxnSpPr>
          <p:nvPr/>
        </p:nvCxnSpPr>
        <p:spPr>
          <a:xfrm>
            <a:off x="4686300" y="5289550"/>
            <a:ext cx="386244" cy="203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978969-E5D6-457C-8922-4B574E6AC3DE}"/>
              </a:ext>
            </a:extLst>
          </p:cNvPr>
          <p:cNvSpPr txBox="1"/>
          <p:nvPr/>
        </p:nvSpPr>
        <p:spPr>
          <a:xfrm>
            <a:off x="5149850" y="5705985"/>
            <a:ext cx="381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Рассчитывается потребление материалов при выпуске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882140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переработки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797" y="1063077"/>
            <a:ext cx="851427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Планирование переработки продукции позволяет запланировать расход сырья и выход продуктов переработки с указанием качественных показателей и спецификации переработки, определяющей нормативный расход материалов и выход отходов.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основании ресурсных спецификаций автоматически рассчитывается плановая потребность в материалах и объемы выпуска отходов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0F86E-A86E-4288-B117-F46517EB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8" y="2633482"/>
            <a:ext cx="8514271" cy="23527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5D93C-D9AA-453A-8D15-862EAAFC3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8" y="5078214"/>
            <a:ext cx="8514271" cy="13252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42146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технологических показателей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D148A1-6DA4-4C4A-88E1-FD1AB488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5" y="1143247"/>
            <a:ext cx="6051338" cy="30477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3EA442-4CC7-4087-A458-41DCE54CD430}"/>
              </a:ext>
            </a:extLst>
          </p:cNvPr>
          <p:cNvSpPr txBox="1"/>
          <p:nvPr/>
        </p:nvSpPr>
        <p:spPr>
          <a:xfrm>
            <a:off x="6505574" y="1104270"/>
            <a:ext cx="2418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Фиксация значений контролируемых технологических показателей переработки в течение смены позволяет проводить факторный анализ переработки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BC70E-DC9C-417A-B60B-76B226B31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15" y="3748262"/>
            <a:ext cx="7847619" cy="27904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806396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переработки за смену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EF50E-FE94-4663-84AB-3903EC0D99A1}"/>
              </a:ext>
            </a:extLst>
          </p:cNvPr>
          <p:cNvSpPr txBox="1"/>
          <p:nvPr/>
        </p:nvSpPr>
        <p:spPr>
          <a:xfrm>
            <a:off x="638355" y="1042260"/>
            <a:ext cx="784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отражения факта процесса переработки указывается выпуск продукции и отходов, расход сырья и материалов за смену. Для вида переработки можно настроить почасовой учет. Можно использовать удобный «Рабочий стол переработки» с возможностью настройки видов информации на переделе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DF3827-0504-4C7F-B058-D5A8E39D7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7" y="2490012"/>
            <a:ext cx="8803105" cy="39575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306708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Корректировка переработки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EF50E-FE94-4663-84AB-3903EC0D99A1}"/>
              </a:ext>
            </a:extLst>
          </p:cNvPr>
          <p:cNvSpPr txBox="1"/>
          <p:nvPr/>
        </p:nvSpPr>
        <p:spPr>
          <a:xfrm>
            <a:off x="6574536" y="1572938"/>
            <a:ext cx="2388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Корректировка объемов переработки сырья, выпуска продукции, отходов и расхода материалов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08C25-90FA-4855-90DA-4C0FF5C9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152846"/>
            <a:ext cx="6228969" cy="24890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42DC6D-5417-4606-80C0-B92870C6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96" y="3453104"/>
            <a:ext cx="7827264" cy="31161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3098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для основных </a:t>
            </a:r>
            <a:br>
              <a:rPr lang="ru-RU" dirty="0"/>
            </a:br>
            <a:r>
              <a:rPr lang="ru-RU" dirty="0"/>
              <a:t>групп пользователей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87327" y="4542372"/>
            <a:ext cx="8372058" cy="1948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altLang="ru-RU" dirty="0">
              <a:latin typeface="+mn-lt"/>
            </a:endParaRPr>
          </a:p>
          <a:p>
            <a:pPr>
              <a:lnSpc>
                <a:spcPct val="80000"/>
              </a:lnSpc>
            </a:pPr>
            <a:endParaRPr lang="ru-RU" altLang="ru-RU" sz="1400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145678"/>
              </p:ext>
            </p:extLst>
          </p:nvPr>
        </p:nvGraphicFramePr>
        <p:xfrm>
          <a:off x="4897466" y="3547462"/>
          <a:ext cx="3998340" cy="312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" name="CorelPhotoPaint.Image.11" r:id="rId5" imgW="7314286" imgH="5714286" progId="">
                  <p:embed/>
                </p:oleObj>
              </mc:Choice>
              <mc:Fallback>
                <p:oleObj name="CorelPhotoPaint.Image.11" r:id="rId5" imgW="7314286" imgH="5714286" progId="">
                  <p:embed/>
                  <p:pic>
                    <p:nvPicPr>
                      <p:cNvPr id="3584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466" y="3547462"/>
                        <a:ext cx="3998340" cy="312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18011" y="1410787"/>
            <a:ext cx="7667898" cy="5261763"/>
          </a:xfrm>
        </p:spPr>
        <p:txBody>
          <a:bodyPr>
            <a:noAutofit/>
          </a:bodyPr>
          <a:lstStyle/>
          <a:p>
            <a:pPr marL="0" indent="0">
              <a:spcBef>
                <a:spcPts val="2400"/>
              </a:spcBef>
              <a:spcAft>
                <a:spcPts val="600"/>
              </a:spcAft>
              <a:buClrTx/>
              <a:buNone/>
            </a:pPr>
            <a:r>
              <a:rPr lang="ru-RU" altLang="ru-RU" sz="2400" b="1" dirty="0">
                <a:solidFill>
                  <a:srgbClr val="333F50"/>
                </a:solidFill>
                <a:latin typeface="+mn-lt"/>
              </a:rPr>
              <a:t>Руководителям предприятия: 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buClr>
                <a:srgbClr val="233E59"/>
              </a:buClr>
              <a:buNone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возможности для анализа, гибкого управления ресурсами компании, повышения эффективности и конкурентоспособности.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None/>
            </a:pPr>
            <a:r>
              <a:rPr lang="ru-RU" altLang="ru-RU" sz="2400" b="1" dirty="0">
                <a:solidFill>
                  <a:srgbClr val="333F50"/>
                </a:solidFill>
                <a:latin typeface="+mn-lt"/>
              </a:rPr>
              <a:t>Руководителям подразделений и менеджерам: 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buClr>
                <a:srgbClr val="233E59"/>
              </a:buClr>
              <a:buNone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инструменты, позволяющие повысить эффективность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ежедневной работы по своим направлениям.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None/>
            </a:pPr>
            <a:r>
              <a:rPr lang="ru-RU" altLang="ru-RU" sz="2400" b="1" dirty="0">
                <a:solidFill>
                  <a:srgbClr val="333F50"/>
                </a:solidFill>
                <a:latin typeface="+mn-lt"/>
              </a:rPr>
              <a:t>Работникам учетных служб: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Clr>
                <a:srgbClr val="233E59"/>
              </a:buClr>
              <a:buNone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средства для автоматизированного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ведения оперативного учета в удобном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современном интерфейсе.</a:t>
            </a:r>
          </a:p>
          <a:p>
            <a:pPr marL="0" indent="0"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None/>
            </a:pPr>
            <a:endParaRPr lang="ru-RU" altLang="ru-RU" dirty="0">
              <a:solidFill>
                <a:srgbClr val="333F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134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результатов переработки сторонним переработчиком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0E86F-87E3-40A7-B532-7264194E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94" y="1148314"/>
            <a:ext cx="7418856" cy="35252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C4EFD8-7427-412F-B072-CAE0EDB08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56" y="3789606"/>
            <a:ext cx="5770638" cy="25275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10C3A-A19E-44A8-849F-EF165FD40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75" y="4836986"/>
            <a:ext cx="4513731" cy="17850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B23FF6F-EFFF-40B9-B111-F7A80E9776B4}"/>
              </a:ext>
            </a:extLst>
          </p:cNvPr>
          <p:cNvCxnSpPr>
            <a:cxnSpLocks/>
          </p:cNvCxnSpPr>
          <p:nvPr/>
        </p:nvCxnSpPr>
        <p:spPr>
          <a:xfrm>
            <a:off x="3822465" y="1413497"/>
            <a:ext cx="2359260" cy="38151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009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3A5D80"/>
                </a:solidFill>
              </a:rPr>
              <a:t>Учет незавершенного производства перерабатывающей фабрики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4976187" y="4545405"/>
            <a:ext cx="3976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учета НЗП фабрики реализованы справочники, определяющие методику ее расчета с помощью редактора формул и показатели учета в местах учета НЗП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E0CE9C-D8A0-448A-9C52-36DF49DF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" y="1186433"/>
            <a:ext cx="5857306" cy="19483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8DE90-AF8E-416A-80B5-41C10EBF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99" y="2469788"/>
            <a:ext cx="5104865" cy="153092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CDA8E0-94C9-4125-AB4B-F7616B22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79" y="4070320"/>
            <a:ext cx="4504790" cy="26436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99040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3A5D80"/>
                </a:solidFill>
              </a:rPr>
              <a:t>Учет незавершенного производства перерабатывающей фабрики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86264" y="1067477"/>
            <a:ext cx="895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учета НЗП производит сбор данных, необходимых для расчета продуктов учета и номенклатуры НЗП по видам расчета,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предусмотрены печатные формы и отчеты по незавершённому производству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ED1A4E-B4F0-4DD5-9033-ED75E574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2093916"/>
            <a:ext cx="8405040" cy="441165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572961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оперативных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924F25-3491-43C0-96E8-8CE4296F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396" y="3150442"/>
            <a:ext cx="5543550" cy="35732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7A05E-AB90-4F5E-9CB3-FD6C01816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6" y="1121274"/>
            <a:ext cx="5390093" cy="29452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22B0E-87B4-43D3-9B40-4EF3868234CD}"/>
              </a:ext>
            </a:extLst>
          </p:cNvPr>
          <p:cNvSpPr txBox="1"/>
          <p:nvPr/>
        </p:nvSpPr>
        <p:spPr>
          <a:xfrm>
            <a:off x="5969396" y="1188801"/>
            <a:ext cx="2557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Процессы переработки можно проанализировать с помощью большого количества отчетов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71BF9-99A3-4D2B-915A-FB4E15F781C8}"/>
              </a:ext>
            </a:extLst>
          </p:cNvPr>
          <p:cNvSpPr txBox="1"/>
          <p:nvPr/>
        </p:nvSpPr>
        <p:spPr>
          <a:xfrm>
            <a:off x="359732" y="4907363"/>
            <a:ext cx="255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Реализованы отчеты для план-фактного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3922099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План-фактный анализ переработки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9AF8E8-9407-4A1B-AA01-35AC74E6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0" y="1199318"/>
            <a:ext cx="8808519" cy="55146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792486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качеством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AD6549-B1EF-4DF4-8B17-CDB8CB93E3C4}"/>
              </a:ext>
            </a:extLst>
          </p:cNvPr>
          <p:cNvGrpSpPr/>
          <p:nvPr/>
        </p:nvGrpSpPr>
        <p:grpSpPr>
          <a:xfrm>
            <a:off x="446175" y="1261816"/>
            <a:ext cx="8468480" cy="5393225"/>
            <a:chOff x="446175" y="1261816"/>
            <a:chExt cx="8468480" cy="5393225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680F659-9B92-463A-8904-F85EC43B3BBE}"/>
                </a:ext>
              </a:extLst>
            </p:cNvPr>
            <p:cNvSpPr/>
            <p:nvPr/>
          </p:nvSpPr>
          <p:spPr>
            <a:xfrm>
              <a:off x="635999" y="1390261"/>
              <a:ext cx="1351104" cy="81309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ЗАЯВКИ НА ОТБОР ПРОБ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3C7B46D4-6A89-4827-81E6-9D5F6311EE29}"/>
                </a:ext>
              </a:extLst>
            </p:cNvPr>
            <p:cNvSpPr/>
            <p:nvPr/>
          </p:nvSpPr>
          <p:spPr>
            <a:xfrm>
              <a:off x="629738" y="2453007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ОТБОР ПРОБ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157E07B-96D3-4669-AFE2-B76DF4DAE5C3}"/>
                </a:ext>
              </a:extLst>
            </p:cNvPr>
            <p:cNvSpPr/>
            <p:nvPr/>
          </p:nvSpPr>
          <p:spPr>
            <a:xfrm>
              <a:off x="624978" y="3547235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РЕЗУЛЬТАТЫ ИСПЫТАНИЙ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AB1F3351-C645-486F-9912-9CFDFE36E085}"/>
                </a:ext>
              </a:extLst>
            </p:cNvPr>
            <p:cNvSpPr/>
            <p:nvPr/>
          </p:nvSpPr>
          <p:spPr>
            <a:xfrm>
              <a:off x="624978" y="4094349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ПАСПОРТ КАЧЕСТВА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314DF0C1-92B5-488B-B14F-FF22D7B8FF9B}"/>
                </a:ext>
              </a:extLst>
            </p:cNvPr>
            <p:cNvSpPr/>
            <p:nvPr/>
          </p:nvSpPr>
          <p:spPr>
            <a:xfrm>
              <a:off x="501852" y="1290376"/>
              <a:ext cx="3262499" cy="3354056"/>
            </a:xfrm>
            <a:prstGeom prst="roundRect">
              <a:avLst>
                <a:gd name="adj" fmla="val 4138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трелка: вверх 10">
              <a:extLst>
                <a:ext uri="{FF2B5EF4-FFF2-40B4-BE49-F238E27FC236}">
                  <a16:creationId xmlns:a16="http://schemas.microsoft.com/office/drawing/2014/main" id="{B3FC171E-3983-4C8D-AE93-A44D3D19E07B}"/>
                </a:ext>
              </a:extLst>
            </p:cNvPr>
            <p:cNvSpPr/>
            <p:nvPr/>
          </p:nvSpPr>
          <p:spPr>
            <a:xfrm flipV="1">
              <a:off x="1947515" y="2229267"/>
              <a:ext cx="180000" cy="18384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1781D449-3C20-4439-B38E-0560702B1EA9}"/>
                </a:ext>
              </a:extLst>
            </p:cNvPr>
            <p:cNvSpPr/>
            <p:nvPr/>
          </p:nvSpPr>
          <p:spPr>
            <a:xfrm>
              <a:off x="561834" y="5176738"/>
              <a:ext cx="2520000" cy="61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 ПРОДУКЦИИ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E8D5071-8463-4074-B43C-7A3245C9921D}"/>
                </a:ext>
              </a:extLst>
            </p:cNvPr>
            <p:cNvSpPr/>
            <p:nvPr/>
          </p:nvSpPr>
          <p:spPr>
            <a:xfrm>
              <a:off x="3199439" y="5191526"/>
              <a:ext cx="2772000" cy="61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ЦЕНЫ ПО КАЧЕСТВУ ПРОДУКЦИИ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1FCD099-4D6E-46E4-BC46-F67DC98C185E}"/>
                </a:ext>
              </a:extLst>
            </p:cNvPr>
            <p:cNvSpPr/>
            <p:nvPr/>
          </p:nvSpPr>
          <p:spPr>
            <a:xfrm>
              <a:off x="6089044" y="5176738"/>
              <a:ext cx="2520000" cy="61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 ПРОДУКЦИИ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044510F5-8328-4948-9E9A-8A2A82FAC5C5}"/>
                </a:ext>
              </a:extLst>
            </p:cNvPr>
            <p:cNvSpPr/>
            <p:nvPr/>
          </p:nvSpPr>
          <p:spPr>
            <a:xfrm>
              <a:off x="446175" y="5053264"/>
              <a:ext cx="8453572" cy="864000"/>
            </a:xfrm>
            <a:prstGeom prst="roundRect">
              <a:avLst>
                <a:gd name="adj" fmla="val 14721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CFBD022A-EFDE-421C-8BEB-D9E9F9D29DFE}"/>
                </a:ext>
              </a:extLst>
            </p:cNvPr>
            <p:cNvSpPr/>
            <p:nvPr/>
          </p:nvSpPr>
          <p:spPr>
            <a:xfrm>
              <a:off x="576114" y="6187041"/>
              <a:ext cx="3888000" cy="468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РЕАЛИЗАЦИЯ ТОВАРОВ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6275BE7B-C823-4A65-9C26-E1EFC1E72BAB}"/>
                </a:ext>
              </a:extLst>
            </p:cNvPr>
            <p:cNvSpPr/>
            <p:nvPr/>
          </p:nvSpPr>
          <p:spPr>
            <a:xfrm>
              <a:off x="4721044" y="6187041"/>
              <a:ext cx="3888000" cy="468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 ТОВАРОВ</a:t>
              </a: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7D705193-B75E-4C92-8979-FD3A8CDD1DAE}"/>
                </a:ext>
              </a:extLst>
            </p:cNvPr>
            <p:cNvSpPr/>
            <p:nvPr/>
          </p:nvSpPr>
          <p:spPr>
            <a:xfrm>
              <a:off x="4150699" y="1509828"/>
              <a:ext cx="2802007" cy="538687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ДОБЫТОЙ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ГОРНОЙ МАССЫ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3BF15BE8-4161-4091-8C0E-10986294164C}"/>
                </a:ext>
              </a:extLst>
            </p:cNvPr>
            <p:cNvSpPr/>
            <p:nvPr/>
          </p:nvSpPr>
          <p:spPr>
            <a:xfrm>
              <a:off x="7302250" y="2974851"/>
              <a:ext cx="1607018" cy="644649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КАЧЕСТВА</a:t>
              </a:r>
            </a:p>
          </p:txBody>
        </p:sp>
        <p:sp>
          <p:nvSpPr>
            <p:cNvPr id="22" name="Стрелка: вверх 21">
              <a:extLst>
                <a:ext uri="{FF2B5EF4-FFF2-40B4-BE49-F238E27FC236}">
                  <a16:creationId xmlns:a16="http://schemas.microsoft.com/office/drawing/2014/main" id="{23E309F7-DF9B-4CD2-869E-4B8A7F029500}"/>
                </a:ext>
              </a:extLst>
            </p:cNvPr>
            <p:cNvSpPr/>
            <p:nvPr/>
          </p:nvSpPr>
          <p:spPr>
            <a:xfrm flipV="1">
              <a:off x="1947515" y="4667258"/>
              <a:ext cx="148821" cy="35282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Стрелка: вверх 22">
              <a:extLst>
                <a:ext uri="{FF2B5EF4-FFF2-40B4-BE49-F238E27FC236}">
                  <a16:creationId xmlns:a16="http://schemas.microsoft.com/office/drawing/2014/main" id="{2DD3FC7B-6E73-4CC1-9AE7-FD97FBCAB42C}"/>
                </a:ext>
              </a:extLst>
            </p:cNvPr>
            <p:cNvSpPr/>
            <p:nvPr/>
          </p:nvSpPr>
          <p:spPr>
            <a:xfrm flipV="1">
              <a:off x="1728831" y="5804214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Стрелка: вверх 23">
              <a:extLst>
                <a:ext uri="{FF2B5EF4-FFF2-40B4-BE49-F238E27FC236}">
                  <a16:creationId xmlns:a16="http://schemas.microsoft.com/office/drawing/2014/main" id="{C4506DA1-94A9-4478-9908-6DA611037CB1}"/>
                </a:ext>
              </a:extLst>
            </p:cNvPr>
            <p:cNvSpPr/>
            <p:nvPr/>
          </p:nvSpPr>
          <p:spPr>
            <a:xfrm flipV="1">
              <a:off x="3764351" y="5803526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Стрелка: вверх 24">
              <a:extLst>
                <a:ext uri="{FF2B5EF4-FFF2-40B4-BE49-F238E27FC236}">
                  <a16:creationId xmlns:a16="http://schemas.microsoft.com/office/drawing/2014/main" id="{BE4BAF36-49BA-4238-82CA-4740EAE0CD76}"/>
                </a:ext>
              </a:extLst>
            </p:cNvPr>
            <p:cNvSpPr/>
            <p:nvPr/>
          </p:nvSpPr>
          <p:spPr>
            <a:xfrm flipV="1">
              <a:off x="5289166" y="5826981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Стрелка: вверх 25">
              <a:extLst>
                <a:ext uri="{FF2B5EF4-FFF2-40B4-BE49-F238E27FC236}">
                  <a16:creationId xmlns:a16="http://schemas.microsoft.com/office/drawing/2014/main" id="{E7FF3FAD-3E1D-4F63-95BB-3D12EACDDE80}"/>
                </a:ext>
              </a:extLst>
            </p:cNvPr>
            <p:cNvSpPr/>
            <p:nvPr/>
          </p:nvSpPr>
          <p:spPr>
            <a:xfrm flipV="1">
              <a:off x="7259044" y="5801527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Стрелка: вверх 26">
              <a:extLst>
                <a:ext uri="{FF2B5EF4-FFF2-40B4-BE49-F238E27FC236}">
                  <a16:creationId xmlns:a16="http://schemas.microsoft.com/office/drawing/2014/main" id="{3FF4FF72-D2F6-4919-AFAD-71825979AC01}"/>
                </a:ext>
              </a:extLst>
            </p:cNvPr>
            <p:cNvSpPr/>
            <p:nvPr/>
          </p:nvSpPr>
          <p:spPr>
            <a:xfrm rot="16200000" flipV="1">
              <a:off x="3779114" y="3405910"/>
              <a:ext cx="214066" cy="21311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Стрелка: вверх 27">
              <a:extLst>
                <a:ext uri="{FF2B5EF4-FFF2-40B4-BE49-F238E27FC236}">
                  <a16:creationId xmlns:a16="http://schemas.microsoft.com/office/drawing/2014/main" id="{076BCEF1-3DEA-4475-8490-BAEC70E64C62}"/>
                </a:ext>
              </a:extLst>
            </p:cNvPr>
            <p:cNvSpPr/>
            <p:nvPr/>
          </p:nvSpPr>
          <p:spPr>
            <a:xfrm rot="16200000" flipV="1">
              <a:off x="7110786" y="3200472"/>
              <a:ext cx="180000" cy="193405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02D1FE8D-2818-47F4-97C7-42213C327684}"/>
                </a:ext>
              </a:extLst>
            </p:cNvPr>
            <p:cNvSpPr/>
            <p:nvPr/>
          </p:nvSpPr>
          <p:spPr>
            <a:xfrm>
              <a:off x="4002225" y="1261816"/>
              <a:ext cx="3082152" cy="3662922"/>
            </a:xfrm>
            <a:prstGeom prst="roundRect">
              <a:avLst>
                <a:gd name="adj" fmla="val 4138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B4BFDCB-C23A-4C9B-BEE2-0D3B74E8654C}"/>
                </a:ext>
              </a:extLst>
            </p:cNvPr>
            <p:cNvSpPr/>
            <p:nvPr/>
          </p:nvSpPr>
          <p:spPr>
            <a:xfrm>
              <a:off x="4165601" y="2139818"/>
              <a:ext cx="2788406" cy="613288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ПОСТУПАЮЩЕЙ ПРОДУКЦИИ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EDD12EA9-1E46-429E-AE79-8B6020549862}"/>
                </a:ext>
              </a:extLst>
            </p:cNvPr>
            <p:cNvSpPr/>
            <p:nvPr/>
          </p:nvSpPr>
          <p:spPr>
            <a:xfrm>
              <a:off x="4151870" y="3565052"/>
              <a:ext cx="2795132" cy="574479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СЫРЬЯ, ОТХОДОВ И ПРОДУКЦИИ ПЕРЕРАБОТКИ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F3F2C640-4754-41BD-87D7-4302A3BD67D0}"/>
                </a:ext>
              </a:extLst>
            </p:cNvPr>
            <p:cNvSpPr/>
            <p:nvPr/>
          </p:nvSpPr>
          <p:spPr>
            <a:xfrm>
              <a:off x="4165601" y="2852435"/>
              <a:ext cx="2788406" cy="613288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КАЧЕСТВА ПРОДУКЦИИ НА СКЛАДАХ</a:t>
              </a: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17B754EC-B599-44E3-AD36-40B379B08ECF}"/>
                </a:ext>
              </a:extLst>
            </p:cNvPr>
            <p:cNvSpPr/>
            <p:nvPr/>
          </p:nvSpPr>
          <p:spPr>
            <a:xfrm>
              <a:off x="7292728" y="1261817"/>
              <a:ext cx="1607019" cy="141226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ПЛАНЫ ПО КАЧЕСТВУ ДОБЫЧЕ, ПЕРЕРАБОТКЕ,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ПОСТУПЛЕНИЮ И ОТГРУЗКЕ</a:t>
              </a:r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47CFE1ED-D2D9-4766-AB90-799C473677AF}"/>
                </a:ext>
              </a:extLst>
            </p:cNvPr>
            <p:cNvSpPr/>
            <p:nvPr/>
          </p:nvSpPr>
          <p:spPr>
            <a:xfrm flipV="1">
              <a:off x="7975600" y="2686679"/>
              <a:ext cx="198558" cy="275383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E192534D-27AC-4687-AB36-730A32770AAE}"/>
                </a:ext>
              </a:extLst>
            </p:cNvPr>
            <p:cNvSpPr/>
            <p:nvPr/>
          </p:nvSpPr>
          <p:spPr>
            <a:xfrm>
              <a:off x="4165602" y="4266634"/>
              <a:ext cx="2795132" cy="574479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БРАКА И НЕСООТВЕТСТВИЙ</a:t>
              </a: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4940DE33-757F-4147-8852-B7E328ADD5E5}"/>
                </a:ext>
              </a:extLst>
            </p:cNvPr>
            <p:cNvSpPr/>
            <p:nvPr/>
          </p:nvSpPr>
          <p:spPr>
            <a:xfrm>
              <a:off x="2053464" y="1390261"/>
              <a:ext cx="1502536" cy="81309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ДОКУМЕНТЫ - ОСНОВАНИЯ</a:t>
              </a:r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964A8DE-720F-4F83-95A1-A0C6F711C3AE}"/>
                </a:ext>
              </a:extLst>
            </p:cNvPr>
            <p:cNvSpPr/>
            <p:nvPr/>
          </p:nvSpPr>
          <p:spPr>
            <a:xfrm>
              <a:off x="624978" y="3000121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ЗАКАЗЫ НА ИСПЫТАНИЯ</a:t>
              </a: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82BBC483-051F-4607-923F-77274A33124B}"/>
                </a:ext>
              </a:extLst>
            </p:cNvPr>
            <p:cNvSpPr/>
            <p:nvPr/>
          </p:nvSpPr>
          <p:spPr>
            <a:xfrm>
              <a:off x="7307636" y="3889277"/>
              <a:ext cx="1607019" cy="1035461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БАЛАНС МЕТАЛЛОВ</a:t>
              </a:r>
            </a:p>
          </p:txBody>
        </p:sp>
        <p:sp>
          <p:nvSpPr>
            <p:cNvPr id="39" name="Стрелка: вверх 38">
              <a:extLst>
                <a:ext uri="{FF2B5EF4-FFF2-40B4-BE49-F238E27FC236}">
                  <a16:creationId xmlns:a16="http://schemas.microsoft.com/office/drawing/2014/main" id="{37FE4948-1057-45AD-B253-1213FCAD8EA0}"/>
                </a:ext>
              </a:extLst>
            </p:cNvPr>
            <p:cNvSpPr/>
            <p:nvPr/>
          </p:nvSpPr>
          <p:spPr>
            <a:xfrm rot="16200000" flipV="1">
              <a:off x="7113166" y="4288672"/>
              <a:ext cx="180000" cy="19816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10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качеством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-1360305" y="1392428"/>
          <a:ext cx="12026257" cy="4951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4230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Показатели качества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5C5B7-9B28-459B-ADDD-F3DFD8C5DE9D}"/>
              </a:ext>
            </a:extLst>
          </p:cNvPr>
          <p:cNvSpPr txBox="1"/>
          <p:nvPr/>
        </p:nvSpPr>
        <p:spPr>
          <a:xfrm>
            <a:off x="54489" y="1023836"/>
            <a:ext cx="832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Справочник показателей качества позволяет завести все измеряемые или расчетные показатели качества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2CBD1-29F2-4654-BB8A-2CEE08050188}"/>
              </a:ext>
            </a:extLst>
          </p:cNvPr>
          <p:cNvSpPr txBox="1"/>
          <p:nvPr/>
        </p:nvSpPr>
        <p:spPr>
          <a:xfrm>
            <a:off x="4886628" y="5085791"/>
            <a:ext cx="3956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Ведение учета по показателю качества в документах настраивается для каждого показателя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C24E7-6AFF-4895-885A-8F231025A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6" y="1772710"/>
            <a:ext cx="3581675" cy="37707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9747F-66D9-4A3D-BEE2-6B32AB4D2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66" y="1753237"/>
            <a:ext cx="4368841" cy="30676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DB245D-D8C6-4597-AC0B-F70D31CB7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1" y="4329961"/>
            <a:ext cx="4030408" cy="21765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610695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проб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C936B-6ABA-441E-AB4C-CA89DD4D1C76}"/>
              </a:ext>
            </a:extLst>
          </p:cNvPr>
          <p:cNvSpPr txBox="1"/>
          <p:nvPr/>
        </p:nvSpPr>
        <p:spPr>
          <a:xfrm>
            <a:off x="223788" y="958119"/>
            <a:ext cx="8808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отобранных проб позволяет в удобном режиме ввести или загрузить отобранные пробы, сгенерировать их карточки с указанием места отбора проб, по которым в дальнейшем реализован удобный поиск результатов лабораторных анализов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CAE6BF-8463-43F8-9C9A-D5E67E7B2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35" y="1915013"/>
            <a:ext cx="8548777" cy="48570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39671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Заказы на испытания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E1D13-50E0-4E41-B8C8-9C75171BCD6C}"/>
              </a:ext>
            </a:extLst>
          </p:cNvPr>
          <p:cNvSpPr txBox="1"/>
          <p:nvPr/>
        </p:nvSpPr>
        <p:spPr>
          <a:xfrm>
            <a:off x="5165594" y="1077604"/>
            <a:ext cx="3866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Заказы на испытания используются для передачи реестра проб на пробоподготовку и лабораторные анализы в собственные и сторонние лаборатории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A8A4CD-609F-432C-9B20-55008AE1B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68" y="1078810"/>
            <a:ext cx="4985426" cy="24753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C1AC4-1040-4503-A9C3-A033AD1B0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99" y="3217654"/>
            <a:ext cx="7187658" cy="34963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86233D-5B35-4E0C-9563-A551BF2C1507}"/>
              </a:ext>
            </a:extLst>
          </p:cNvPr>
          <p:cNvSpPr/>
          <p:nvPr/>
        </p:nvSpPr>
        <p:spPr>
          <a:xfrm>
            <a:off x="90084" y="3936821"/>
            <a:ext cx="1844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Реализовано заполнение результатов анализов по пробам и генерация лабораторных номеров проб</a:t>
            </a:r>
          </a:p>
        </p:txBody>
      </p:sp>
    </p:spTree>
    <p:extLst>
      <p:ext uri="{BB962C8B-B14F-4D97-AF65-F5344CB8AC3E}">
        <p14:creationId xmlns:p14="http://schemas.microsoft.com/office/powerpoint/2010/main" val="200528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5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42109" y="2381319"/>
            <a:ext cx="7453745" cy="2215395"/>
          </a:xfrm>
          <a:prstGeom prst="rect">
            <a:avLst/>
          </a:prstGeom>
          <a:solidFill>
            <a:srgbClr val="2F415F">
              <a:alpha val="69804"/>
            </a:srgbClr>
          </a:solidFill>
          <a:ln>
            <a:noFill/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/>
              <a:t>Основные функциональные возможности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val="3788294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FF0EA-471D-48AE-8496-EE1E0507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5" y="1127979"/>
            <a:ext cx="6497610" cy="30127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Измерение качественных показателей продукции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511B0-E6F8-4965-A9E3-80A6C2F06A14}"/>
              </a:ext>
            </a:extLst>
          </p:cNvPr>
          <p:cNvSpPr txBox="1"/>
          <p:nvPr/>
        </p:nvSpPr>
        <p:spPr>
          <a:xfrm>
            <a:off x="278561" y="4410283"/>
            <a:ext cx="391932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 учет результатов анализов и паспортов качества отгружаемой продукции, позволяющий в том числе усреднять результаты нескольких испытаний и фиксировать расчетные показатели качества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36712-CBBB-4EC9-A86B-15BBF1392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350" y="4074149"/>
            <a:ext cx="4541941" cy="26398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629158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Расчеты цены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по качеству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" y="2510444"/>
            <a:ext cx="5154290" cy="279316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50272" y="3410490"/>
            <a:ext cx="447503" cy="37387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301" y="5496982"/>
            <a:ext cx="4433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Предусмотрена возможность временного исключения из расчета неактуальных показателей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4562" y="2524797"/>
            <a:ext cx="340643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Пересчет цены осуществляется на основе количественных показателей качества продукции.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каждого показателя указываются диапазон значений без пересчета цены и условия пересчета цены по качеству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3318"/>
          <a:stretch/>
        </p:blipFill>
        <p:spPr>
          <a:xfrm>
            <a:off x="371301" y="1203675"/>
            <a:ext cx="7920000" cy="10922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5" name="Прямая со стрелкой 14"/>
          <p:cNvCxnSpPr>
            <a:endCxn id="12" idx="2"/>
          </p:cNvCxnSpPr>
          <p:nvPr/>
        </p:nvCxnSpPr>
        <p:spPr>
          <a:xfrm flipH="1" flipV="1">
            <a:off x="674024" y="3784368"/>
            <a:ext cx="223751" cy="175371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1926127" y="3406567"/>
            <a:ext cx="3443895" cy="468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23851" y="2031761"/>
            <a:ext cx="4610602" cy="1964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546538" y="2228193"/>
            <a:ext cx="127485" cy="261058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55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Установка качества продукции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F40AC-50D1-4210-8301-65FED3D8929B}"/>
              </a:ext>
            </a:extLst>
          </p:cNvPr>
          <p:cNvSpPr txBox="1"/>
          <p:nvPr/>
        </p:nvSpPr>
        <p:spPr>
          <a:xfrm>
            <a:off x="5934974" y="1076079"/>
            <a:ext cx="313138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Качественные показатели могут устанавливаться с запозданием после поступления результатов анализов.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Качество добытой горной массы на основании горных работ, качество переработки – на основании переработки продукции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D9B88-AE36-4834-8198-A34D19010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72" y="1137831"/>
            <a:ext cx="5675277" cy="26653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8864D8-58C5-4B1C-A4AB-9D8E7407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72" y="4027595"/>
            <a:ext cx="6961517" cy="25329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78825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75A7C-B654-4490-BC2C-64BB0ED7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73" y="1119603"/>
            <a:ext cx="5943599" cy="229721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Установка качества продукции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F40AC-50D1-4210-8301-65FED3D8929B}"/>
              </a:ext>
            </a:extLst>
          </p:cNvPr>
          <p:cNvSpPr txBox="1"/>
          <p:nvPr/>
        </p:nvSpPr>
        <p:spPr>
          <a:xfrm>
            <a:off x="6245525" y="1189176"/>
            <a:ext cx="2828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установки качества на складах устанавливает качество после получения анализов проб, отобранных на складах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EB101D-AA19-45B8-9ACA-4354911D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73" y="3836641"/>
            <a:ext cx="5943599" cy="27940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67442E-8C8A-4C74-B9CA-4FAE078AE81D}"/>
              </a:ext>
            </a:extLst>
          </p:cNvPr>
          <p:cNvSpPr txBox="1"/>
          <p:nvPr/>
        </p:nvSpPr>
        <p:spPr>
          <a:xfrm>
            <a:off x="6245525" y="3760818"/>
            <a:ext cx="2828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установки качества в автотранспорте устанавливает качество после получения анализов проб, отобранных из поступившего автотранспорта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3997992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Установка брака и несоответствия продукции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6270171" y="1624181"/>
            <a:ext cx="2791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которуюю можно провести на основании этого документа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8CE049-A416-4174-93EA-0BF4A0E4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9" y="1492700"/>
            <a:ext cx="5820086" cy="30513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97F72E-4B4B-461F-9A40-1CC9E238E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19" y="4671530"/>
            <a:ext cx="5832063" cy="15155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25110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Отчетность по качеству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и отбору проб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54C090-3028-4F2F-8F07-81ED800A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4" y="1090856"/>
            <a:ext cx="6453496" cy="30883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AAE86D-1574-4A5D-885B-91E6FC00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08" y="3796453"/>
            <a:ext cx="5556348" cy="29175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474291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Отчетность по качеству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и отбору проб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79236A-0BC7-47CF-813F-92F9C585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07375"/>
            <a:ext cx="6116128" cy="29787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D06B95-C3F6-4D0B-A2B5-BDEE376C1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913" y="1640197"/>
            <a:ext cx="4226943" cy="357760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79D40D-1E3B-4F64-9BB5-3E213E26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21" y="4086156"/>
            <a:ext cx="4457211" cy="23404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22A2A4-A933-433E-AC3A-6E2FE0AE3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132" y="4660757"/>
            <a:ext cx="4416724" cy="211362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0063430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099199" y="1287929"/>
            <a:ext cx="3768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определения алгоритмов сбора данных в статьях баланса указываются способы сбора информации из базы и формулы расчета статей баланса, распределение по участкам добычи и возможность редактирования данных в балансе пользователем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8CD45-A151-4D1F-8AA9-23CCEFB5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24" y="1115144"/>
            <a:ext cx="4497061" cy="397031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6AF28-256F-47B3-B1EF-FAACEC2E9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42" y="3943524"/>
            <a:ext cx="7065034" cy="279741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570589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070443" y="1512216"/>
            <a:ext cx="3768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шаблоне баланса металлов определяется список статей баланса, способ расчета и распределения невязки, вид баланса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4F338-4F49-4B4F-A774-86A89748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191657"/>
            <a:ext cx="4560498" cy="36623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735F6-3CB5-4AAF-A5E8-2D382F420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9" y="3528205"/>
            <a:ext cx="8351512" cy="318579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20891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2BEDE-ACE7-42D4-8D53-1CEEA1CE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5" y="1147314"/>
            <a:ext cx="4678540" cy="299047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110848" y="1020986"/>
            <a:ext cx="3768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«Баланс металлов» на основании шаблона баланса заполняет данные, пользователь может их скорректировать и получить итоговый баланс металлов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BCCA5-D0EB-414D-9873-09F488F0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5" y="2532819"/>
            <a:ext cx="7354900" cy="41811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31300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производственных показателей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98790" y="1415243"/>
            <a:ext cx="4309723" cy="4912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Построение иерархической модели целей и целевых показателей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solidFill>
                <a:srgbClr val="233E59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Реализация принципа контроля </a:t>
            </a:r>
            <a:br>
              <a:rPr lang="ru-RU" altLang="ru-RU" dirty="0">
                <a:solidFill>
                  <a:srgbClr val="233E59"/>
                </a:solidFill>
                <a:latin typeface="+mn-lt"/>
              </a:rPr>
            </a:b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«День – Неделя – Месяц»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solidFill>
                <a:srgbClr val="233E59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Создание различных вариантов 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показателей с возможностью сравнения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Мониторинг целевых показателей с </a:t>
            </a: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расшифровками исходных данных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Многообразие графических форм 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аналитических отчетов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Рассылка информации о производственных показателях на электронную почту пользователей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solidFill>
                <a:srgbClr val="233E59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Доступ с мобильного устройства 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(планшет, смартфон)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latin typeface="+mn-lt"/>
            </a:endParaRPr>
          </a:p>
        </p:txBody>
      </p:sp>
      <p:pic>
        <p:nvPicPr>
          <p:cNvPr id="8" name="Picture 7" descr="kpi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78" y="4100149"/>
            <a:ext cx="3260617" cy="2300651"/>
          </a:xfrm>
          <a:prstGeom prst="rect">
            <a:avLst/>
          </a:prstGeom>
          <a:ln w="25400">
            <a:solidFill>
              <a:srgbClr val="4171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203325"/>
            <a:ext cx="4320882" cy="2668249"/>
          </a:xfrm>
          <a:prstGeom prst="rect">
            <a:avLst/>
          </a:prstGeom>
          <a:ln w="25400">
            <a:solidFill>
              <a:srgbClr val="4171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68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складом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отгрузкой продукции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10A0A7A-EDAE-4049-BFE0-5FB5DF11E656}"/>
              </a:ext>
            </a:extLst>
          </p:cNvPr>
          <p:cNvGrpSpPr/>
          <p:nvPr/>
        </p:nvGrpSpPr>
        <p:grpSpPr>
          <a:xfrm>
            <a:off x="798945" y="1201520"/>
            <a:ext cx="6744638" cy="5372021"/>
            <a:chOff x="798945" y="1201520"/>
            <a:chExt cx="6744638" cy="5372021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8C3289A-BC4E-4E15-AD29-65C3DFD7FDF8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4878402" y="4746863"/>
              <a:ext cx="1521679" cy="70721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5F6C545-5CC1-410D-8595-DEFB0F9F82D5}"/>
                </a:ext>
              </a:extLst>
            </p:cNvPr>
            <p:cNvSpPr/>
            <p:nvPr/>
          </p:nvSpPr>
          <p:spPr>
            <a:xfrm>
              <a:off x="2211213" y="1201520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УСТАНОВКА ЦЕН И ПЛАНИРОВАНИЕ ОТГРУЗКИ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AB72794-3AF5-4F26-B951-4575E8A2FD6C}"/>
                </a:ext>
              </a:extLst>
            </p:cNvPr>
            <p:cNvSpPr/>
            <p:nvPr/>
          </p:nvSpPr>
          <p:spPr>
            <a:xfrm>
              <a:off x="2322402" y="2513903"/>
              <a:ext cx="5112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УСЛОВИЯ ОТГРУЗКИ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DF455D67-3F6F-4EA9-82F9-B3CDD3EE6514}"/>
                </a:ext>
              </a:extLst>
            </p:cNvPr>
            <p:cNvSpPr/>
            <p:nvPr/>
          </p:nvSpPr>
          <p:spPr>
            <a:xfrm>
              <a:off x="2322402" y="3040206"/>
              <a:ext cx="5112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РАЗРЕШЕНИЯ НА ОТГРУЗКУ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9F98ED7F-B4AC-44A7-94BA-E191918AB326}"/>
                </a:ext>
              </a:extLst>
            </p:cNvPr>
            <p:cNvSpPr/>
            <p:nvPr/>
          </p:nvSpPr>
          <p:spPr>
            <a:xfrm>
              <a:off x="2318592" y="3566509"/>
              <a:ext cx="2484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ТАЛОНЫ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30B699A-5FDA-43C1-857C-A0B77CA0161B}"/>
                </a:ext>
              </a:extLst>
            </p:cNvPr>
            <p:cNvSpPr/>
            <p:nvPr/>
          </p:nvSpPr>
          <p:spPr>
            <a:xfrm>
              <a:off x="4950402" y="3566509"/>
              <a:ext cx="2484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КАРТЫ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E297137-C109-4ACF-B8FD-CBF4A1CD1572}"/>
                </a:ext>
              </a:extLst>
            </p:cNvPr>
            <p:cNvSpPr/>
            <p:nvPr/>
          </p:nvSpPr>
          <p:spPr>
            <a:xfrm>
              <a:off x="2207403" y="2405487"/>
              <a:ext cx="5328000" cy="1669036"/>
            </a:xfrm>
            <a:prstGeom prst="roundRect">
              <a:avLst>
                <a:gd name="adj" fmla="val 7275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0013182-9B77-4150-B8D4-367242835858}"/>
                </a:ext>
              </a:extLst>
            </p:cNvPr>
            <p:cNvSpPr/>
            <p:nvPr/>
          </p:nvSpPr>
          <p:spPr>
            <a:xfrm>
              <a:off x="2322402" y="4386863"/>
              <a:ext cx="5112000" cy="360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ДВИЖЕНИЕ ПРОДУКЦИИ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CC74878-C774-4206-AA90-E5671F2010EC}"/>
                </a:ext>
              </a:extLst>
            </p:cNvPr>
            <p:cNvSpPr/>
            <p:nvPr/>
          </p:nvSpPr>
          <p:spPr>
            <a:xfrm>
              <a:off x="5772896" y="4887265"/>
              <a:ext cx="1656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ПЕРЕМЕЩЕНИЕ</a:t>
              </a:r>
            </a:p>
          </p:txBody>
        </p:sp>
        <p:pic>
          <p:nvPicPr>
            <p:cNvPr id="18" name="Рисунок 17" descr="Самосвал">
              <a:extLst>
                <a:ext uri="{FF2B5EF4-FFF2-40B4-BE49-F238E27FC236}">
                  <a16:creationId xmlns:a16="http://schemas.microsoft.com/office/drawing/2014/main" id="{893226A8-D182-43ED-AF27-B98C0450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788148" y="5382080"/>
              <a:ext cx="576000" cy="576000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81E3CF81-905A-4FE8-89FB-DC101B05A4F8}"/>
                </a:ext>
              </a:extLst>
            </p:cNvPr>
            <p:cNvCxnSpPr>
              <a:cxnSpLocks/>
              <a:stCxn id="13" idx="2"/>
              <a:endCxn id="38" idx="0"/>
            </p:cNvCxnSpPr>
            <p:nvPr/>
          </p:nvCxnSpPr>
          <p:spPr>
            <a:xfrm flipH="1">
              <a:off x="2936995" y="4746863"/>
              <a:ext cx="1941407" cy="70721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612E2713-C759-488C-ABE4-F34E168CC8A3}"/>
                </a:ext>
              </a:extLst>
            </p:cNvPr>
            <p:cNvCxnSpPr>
              <a:cxnSpLocks/>
              <a:stCxn id="13" idx="2"/>
              <a:endCxn id="18" idx="0"/>
            </p:cNvCxnSpPr>
            <p:nvPr/>
          </p:nvCxnSpPr>
          <p:spPr>
            <a:xfrm flipH="1">
              <a:off x="4076148" y="4746863"/>
              <a:ext cx="802254" cy="63521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9630B38-0B37-45AF-9AB4-BCD5B8C5A9DC}"/>
                </a:ext>
              </a:extLst>
            </p:cNvPr>
            <p:cNvCxnSpPr>
              <a:cxnSpLocks/>
              <a:endCxn id="40" idx="0"/>
            </p:cNvCxnSpPr>
            <p:nvPr/>
          </p:nvCxnSpPr>
          <p:spPr>
            <a:xfrm>
              <a:off x="4878402" y="4746424"/>
              <a:ext cx="303272" cy="68400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57D8CA80-2A3A-4FE5-8FC9-8439D0122F7D}"/>
                </a:ext>
              </a:extLst>
            </p:cNvPr>
            <p:cNvSpPr/>
            <p:nvPr/>
          </p:nvSpPr>
          <p:spPr>
            <a:xfrm>
              <a:off x="4050402" y="4887265"/>
              <a:ext cx="1656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E5D77A7E-BC9D-4D56-B66E-CD1195EE85DF}"/>
                </a:ext>
              </a:extLst>
            </p:cNvPr>
            <p:cNvSpPr/>
            <p:nvPr/>
          </p:nvSpPr>
          <p:spPr>
            <a:xfrm>
              <a:off x="2215583" y="4253906"/>
              <a:ext cx="5328000" cy="1728000"/>
            </a:xfrm>
            <a:prstGeom prst="roundRect">
              <a:avLst>
                <a:gd name="adj" fmla="val 7275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65AFD56-E782-4236-8A2D-4061AC547B4E}"/>
                </a:ext>
              </a:extLst>
            </p:cNvPr>
            <p:cNvSpPr/>
            <p:nvPr/>
          </p:nvSpPr>
          <p:spPr>
            <a:xfrm>
              <a:off x="2174700" y="6213541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ВО ВНЕШНЕЙ УЧЕТНОЙ СИСТЕМЕ</a:t>
              </a:r>
            </a:p>
          </p:txBody>
        </p:sp>
        <p:sp>
          <p:nvSpPr>
            <p:cNvPr id="31" name="Стрелка: вверх 30">
              <a:extLst>
                <a:ext uri="{FF2B5EF4-FFF2-40B4-BE49-F238E27FC236}">
                  <a16:creationId xmlns:a16="http://schemas.microsoft.com/office/drawing/2014/main" id="{EF92587F-71DE-4802-8E9A-848CB3F77F85}"/>
                </a:ext>
              </a:extLst>
            </p:cNvPr>
            <p:cNvSpPr/>
            <p:nvPr/>
          </p:nvSpPr>
          <p:spPr>
            <a:xfrm flipV="1">
              <a:off x="4785213" y="2867055"/>
              <a:ext cx="180000" cy="144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: вверх 31">
              <a:extLst>
                <a:ext uri="{FF2B5EF4-FFF2-40B4-BE49-F238E27FC236}">
                  <a16:creationId xmlns:a16="http://schemas.microsoft.com/office/drawing/2014/main" id="{987968E8-3EF3-48C6-AD60-1CAE68CC32A1}"/>
                </a:ext>
              </a:extLst>
            </p:cNvPr>
            <p:cNvSpPr/>
            <p:nvPr/>
          </p:nvSpPr>
          <p:spPr>
            <a:xfrm flipV="1">
              <a:off x="3472280" y="3398407"/>
              <a:ext cx="180000" cy="144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Стрелка: вверх 33">
              <a:extLst>
                <a:ext uri="{FF2B5EF4-FFF2-40B4-BE49-F238E27FC236}">
                  <a16:creationId xmlns:a16="http://schemas.microsoft.com/office/drawing/2014/main" id="{3671F3BB-5AFE-4A6F-8395-5FF7D7B9FCC1}"/>
                </a:ext>
              </a:extLst>
            </p:cNvPr>
            <p:cNvSpPr/>
            <p:nvPr/>
          </p:nvSpPr>
          <p:spPr>
            <a:xfrm flipV="1">
              <a:off x="6089339" y="3407567"/>
              <a:ext cx="180000" cy="144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0793BCCC-13B0-4574-AB62-A9816C7D4FE8}"/>
                </a:ext>
              </a:extLst>
            </p:cNvPr>
            <p:cNvSpPr/>
            <p:nvPr/>
          </p:nvSpPr>
          <p:spPr>
            <a:xfrm flipV="1">
              <a:off x="3470592" y="3945655"/>
              <a:ext cx="180000" cy="432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трелка: вверх 35">
              <a:extLst>
                <a:ext uri="{FF2B5EF4-FFF2-40B4-BE49-F238E27FC236}">
                  <a16:creationId xmlns:a16="http://schemas.microsoft.com/office/drawing/2014/main" id="{0DFD20D5-C62B-4919-A11F-C23A6907850D}"/>
                </a:ext>
              </a:extLst>
            </p:cNvPr>
            <p:cNvSpPr/>
            <p:nvPr/>
          </p:nvSpPr>
          <p:spPr>
            <a:xfrm flipV="1">
              <a:off x="6089339" y="3943681"/>
              <a:ext cx="180000" cy="432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Стрелка: вверх 36">
              <a:extLst>
                <a:ext uri="{FF2B5EF4-FFF2-40B4-BE49-F238E27FC236}">
                  <a16:creationId xmlns:a16="http://schemas.microsoft.com/office/drawing/2014/main" id="{1FD5467F-FF86-4798-9F55-47B3B3CB5A71}"/>
                </a:ext>
              </a:extLst>
            </p:cNvPr>
            <p:cNvSpPr/>
            <p:nvPr/>
          </p:nvSpPr>
          <p:spPr>
            <a:xfrm flipV="1">
              <a:off x="4802592" y="6000507"/>
              <a:ext cx="180000" cy="18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 descr="Поезд">
              <a:extLst>
                <a:ext uri="{FF2B5EF4-FFF2-40B4-BE49-F238E27FC236}">
                  <a16:creationId xmlns:a16="http://schemas.microsoft.com/office/drawing/2014/main" id="{1A8DF039-8291-43CB-8BCD-E59F054B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720995" y="5454080"/>
              <a:ext cx="432000" cy="432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E1EB05E-FE22-4A2D-9286-30BCD4265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263" y="5430424"/>
              <a:ext cx="390822" cy="396000"/>
            </a:xfrm>
            <a:prstGeom prst="rect">
              <a:avLst/>
            </a:prstGeom>
          </p:spPr>
        </p:pic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50AA27AF-F731-4FA4-A34C-21E396D1387B}"/>
                </a:ext>
              </a:extLst>
            </p:cNvPr>
            <p:cNvSpPr/>
            <p:nvPr/>
          </p:nvSpPr>
          <p:spPr>
            <a:xfrm>
              <a:off x="2214330" y="1701922"/>
              <a:ext cx="5328000" cy="520406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ШИХТОВАНИЕ, ПЕРЕМАРКИРОВКА,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МАРКШЕЙДЕРСКИЕ ЗАМЕРЫ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A0A21E5-1CFC-4BAD-B8BA-C76CDA0324E1}"/>
                </a:ext>
              </a:extLst>
            </p:cNvPr>
            <p:cNvSpPr/>
            <p:nvPr/>
          </p:nvSpPr>
          <p:spPr>
            <a:xfrm>
              <a:off x="5680656" y="5426648"/>
              <a:ext cx="18455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БЕЗ ТРАНСПОРТА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EF17B00-65CD-4790-A978-E223EAF5551F}"/>
                </a:ext>
              </a:extLst>
            </p:cNvPr>
            <p:cNvSpPr/>
            <p:nvPr/>
          </p:nvSpPr>
          <p:spPr>
            <a:xfrm>
              <a:off x="2318592" y="4887265"/>
              <a:ext cx="1656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</a:t>
              </a:r>
            </a:p>
          </p:txBody>
        </p:sp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714D88B6-D865-4E8C-B4F2-283F0D0B10D2}"/>
                </a:ext>
              </a:extLst>
            </p:cNvPr>
            <p:cNvSpPr/>
            <p:nvPr/>
          </p:nvSpPr>
          <p:spPr>
            <a:xfrm>
              <a:off x="798945" y="4842080"/>
              <a:ext cx="1014922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ВЕСОВЫЕ</a:t>
              </a:r>
            </a:p>
          </p:txBody>
        </p:sp>
        <p:sp>
          <p:nvSpPr>
            <p:cNvPr id="42" name="Стрелка: вверх-вниз 41">
              <a:extLst>
                <a:ext uri="{FF2B5EF4-FFF2-40B4-BE49-F238E27FC236}">
                  <a16:creationId xmlns:a16="http://schemas.microsoft.com/office/drawing/2014/main" id="{AA9F5FD9-5620-4F0A-A9C5-0D26A355512F}"/>
                </a:ext>
              </a:extLst>
            </p:cNvPr>
            <p:cNvSpPr/>
            <p:nvPr/>
          </p:nvSpPr>
          <p:spPr>
            <a:xfrm rot="5400000">
              <a:off x="1918164" y="4923902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2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Шихтование горной массы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119" y="2136338"/>
            <a:ext cx="19757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указании качественных и количественных показателей сырья автоматически рассчитываются количество и качество шихты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186B67-8E12-48D4-A073-48EA42D5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5" y="1095554"/>
            <a:ext cx="6526955" cy="48998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780498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Перемаркировка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9433" y="1030902"/>
            <a:ext cx="735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складах можно выполнить перемаркировку продукции, при этом в горные работы и переработку вносятся корректировки номенклатуры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5717A-B6EE-4F32-B5ED-C70CC239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849760"/>
            <a:ext cx="6543472" cy="31630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775430-1275-4160-86B3-2C87CC945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90194"/>
            <a:ext cx="8587136" cy="20250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939550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отгрузки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979560"/>
            <a:ext cx="858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 планирование отгрузки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81F01C-F9E4-48B0-BB1C-9F753057E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7" y="2057200"/>
            <a:ext cx="5305313" cy="29301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ABB1B-D47E-4E01-9AD5-1037BCE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663" y="2057200"/>
            <a:ext cx="3123338" cy="29301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B362ED-3D28-4965-BFB3-23A2D6F86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5178701"/>
            <a:ext cx="8583201" cy="11892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75616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поступлений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2043" y="1080926"/>
            <a:ext cx="31971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 планирование поступления продукции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AE260-545B-42CE-814E-3F348DA4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40406"/>
            <a:ext cx="5196845" cy="26014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19727-7F3E-414B-835D-FB960AC73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86535"/>
            <a:ext cx="8282597" cy="22169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364084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остатков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2043" y="1080926"/>
            <a:ext cx="3197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Планирование остатков продукции на складах в количественном и качественном выражении позволяет планировать остатки на начало планового периода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FBFB7F-F026-4864-8DB5-33942DF1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124203"/>
            <a:ext cx="5543550" cy="28965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4AB5FA-80C8-4063-91C3-C7DE71AC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8" y="3661460"/>
            <a:ext cx="8339522" cy="28426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167510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внутренних перевозок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2846" y="1140664"/>
            <a:ext cx="310190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 внутренних перевозок позволяет планировать перемещение продукции между складами и площадками предприятия различными видами транспорта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D45DD-D048-446D-B060-C87C048C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48" y="1130402"/>
            <a:ext cx="5753552" cy="28391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D37DA-1044-4F80-9A34-D812A48C3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99034"/>
            <a:ext cx="8839200" cy="32149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994561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Условия отгрузки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002581"/>
            <a:ext cx="858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условиях отгрузки продукции определяются номенклатура,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 отгрузки (вид транспорта, самовывоз), участок отгрузки, состав дополнительных услуг и  услуг доставки с указанием грузополучателя, пункта назначения, грузоперевозчика, а также производится расчет единой цены с учетом стоимости услуг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4060C-3CD3-4109-AE13-611D15526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8" y="2633797"/>
            <a:ext cx="8336924" cy="395975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461525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Разрешения на отгрузку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7370" y="1209447"/>
            <a:ext cx="269942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Разрешения на отгрузку используются для авторизации отгрузки продукции контрагенту за период.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Отгрузка может производиться по талонам или картам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0680C-42CC-4771-AEF2-0CEA0F77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209447"/>
            <a:ext cx="5083684" cy="38098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F4AB31-E27D-4402-A78C-9F668C2B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5" y="3876032"/>
            <a:ext cx="8133333" cy="268571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72481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Талоны на отгрузку продукции автотранспортом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F6ED94-ABD8-4228-9B7B-AE60AE81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2" y="1232176"/>
            <a:ext cx="8842497" cy="163962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BB44A8-E7AC-4536-A9EE-81A25585B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82" y="2536549"/>
            <a:ext cx="5337349" cy="34756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FD22D7-D9C7-4B0D-B624-30AF273FA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780" y="3525315"/>
            <a:ext cx="5515719" cy="27975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D0EBF-D83F-4575-81E5-0C243A218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095" y="4481756"/>
            <a:ext cx="3055344" cy="223224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23354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производственных показателей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87327" y="4542372"/>
            <a:ext cx="8372058" cy="1948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altLang="ru-RU" dirty="0">
              <a:latin typeface="+mn-lt"/>
            </a:endParaRPr>
          </a:p>
          <a:p>
            <a:pPr>
              <a:lnSpc>
                <a:spcPct val="80000"/>
              </a:lnSpc>
            </a:pPr>
            <a:endParaRPr lang="ru-RU" altLang="ru-RU" sz="1400" dirty="0"/>
          </a:p>
        </p:txBody>
      </p:sp>
      <p:pic>
        <p:nvPicPr>
          <p:cNvPr id="8" name="Picture 18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24" y="3265714"/>
            <a:ext cx="4449069" cy="34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87327" y="1296650"/>
            <a:ext cx="8521958" cy="5388964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333F50"/>
                </a:solidFill>
                <a:latin typeface="+mn-lt"/>
              </a:rPr>
              <a:t>Возможности для руководителей компании: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оперативно оценивать ключевые показатели деятельности,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 </a:t>
            </a:r>
            <a:br>
              <a:rPr lang="en-US" altLang="ru-RU" dirty="0">
                <a:solidFill>
                  <a:srgbClr val="333F50"/>
                </a:solidFill>
                <a:latin typeface="+mn-lt"/>
              </a:rPr>
            </a:b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“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охватить производство одним взглядом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”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;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своевременно выявлять отклонения от плана,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негативную динамику, точки роста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;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расшифровывать показатели с детализацией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до отдельных хозяйственных операций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;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обеспечивает единый подход к оценке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результатов фактической деятельности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предприятия (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“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взгляд в прошлое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”</a:t>
            </a:r>
            <a:r>
              <a:rPr lang="ru-RU" altLang="ru-RU" dirty="0">
                <a:solidFill>
                  <a:srgbClr val="333F50"/>
                </a:solidFill>
                <a:latin typeface="+mn-lt"/>
              </a:rPr>
              <a:t>)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 </a:t>
            </a:r>
            <a:r>
              <a:rPr lang="ru-RU" altLang="ru-RU" dirty="0">
                <a:solidFill>
                  <a:srgbClr val="333F50"/>
                </a:solidFill>
                <a:latin typeface="+mn-lt"/>
              </a:rPr>
              <a:t>и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анализу эффективности принимаемых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решений на основании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запланированных данных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(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“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оценка будущего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”</a:t>
            </a:r>
            <a:r>
              <a:rPr lang="ru-RU" altLang="ru-RU" dirty="0">
                <a:solidFill>
                  <a:srgbClr val="333F50"/>
                </a:solidFill>
                <a:latin typeface="+mn-lt"/>
              </a:rPr>
              <a:t>)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.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7935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отгрузок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58EEF3-128B-4C61-9EA9-B529599B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6" y="1167320"/>
            <a:ext cx="5107830" cy="415371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50625-9706-452B-AD1E-1F75BFDB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84" y="2986390"/>
            <a:ext cx="3478815" cy="35116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905370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отгрузок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112905-D725-459C-859B-3D261A35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7" y="1144960"/>
            <a:ext cx="8419288" cy="27879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9A64E6-EE9A-4C92-A528-FDCC08F3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6" y="3526583"/>
            <a:ext cx="8419288" cy="31874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50226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продукции автотранспортом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62B42C6-E4A8-45B7-ADFE-B355C46C6B58}"/>
              </a:ext>
            </a:extLst>
          </p:cNvPr>
          <p:cNvGrpSpPr/>
          <p:nvPr/>
        </p:nvGrpSpPr>
        <p:grpSpPr>
          <a:xfrm>
            <a:off x="169509" y="1137912"/>
            <a:ext cx="8861403" cy="5557878"/>
            <a:chOff x="169509" y="1137912"/>
            <a:chExt cx="8861403" cy="5557878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4766E42-6C7F-4DB4-A371-DDF9F98B1413}"/>
                </a:ext>
              </a:extLst>
            </p:cNvPr>
            <p:cNvSpPr/>
            <p:nvPr/>
          </p:nvSpPr>
          <p:spPr>
            <a:xfrm>
              <a:off x="1571269" y="1137912"/>
              <a:ext cx="7452000" cy="432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УСЛОВИЯ ОТГРУЗКИ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97CC8C4-9796-4941-BEE0-CDF9A0289069}"/>
                </a:ext>
              </a:extLst>
            </p:cNvPr>
            <p:cNvSpPr/>
            <p:nvPr/>
          </p:nvSpPr>
          <p:spPr>
            <a:xfrm>
              <a:off x="1712112" y="3259523"/>
              <a:ext cx="1711236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ПОСТАВКА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A4C1591B-8517-4D74-8392-D3D95F2FE4C1}"/>
                </a:ext>
              </a:extLst>
            </p:cNvPr>
            <p:cNvSpPr/>
            <p:nvPr/>
          </p:nvSpPr>
          <p:spPr>
            <a:xfrm>
              <a:off x="3540933" y="3259523"/>
              <a:ext cx="1711236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ОТПРАВКА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FF35E2B-0099-4613-990A-0CF178894CE6}"/>
                </a:ext>
              </a:extLst>
            </p:cNvPr>
            <p:cNvSpPr/>
            <p:nvPr/>
          </p:nvSpPr>
          <p:spPr>
            <a:xfrm>
              <a:off x="5356041" y="3259650"/>
              <a:ext cx="1711236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ВОЗВРАТ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9C37C214-FC31-4BCE-B29D-2BB91964E280}"/>
                </a:ext>
              </a:extLst>
            </p:cNvPr>
            <p:cNvSpPr/>
            <p:nvPr/>
          </p:nvSpPr>
          <p:spPr>
            <a:xfrm>
              <a:off x="7171149" y="3259650"/>
              <a:ext cx="1710000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ПЕРЕМЕЩЕНИЕ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25A7CFAD-2C92-4458-A796-1E112F93FEC8}"/>
                </a:ext>
              </a:extLst>
            </p:cNvPr>
            <p:cNvSpPr/>
            <p:nvPr/>
          </p:nvSpPr>
          <p:spPr>
            <a:xfrm>
              <a:off x="1578912" y="3152734"/>
              <a:ext cx="7450867" cy="681929"/>
            </a:xfrm>
            <a:prstGeom prst="roundRect">
              <a:avLst>
                <a:gd name="adj" fmla="val 14706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6C3F932-38DB-40ED-A3AF-99A485158063}"/>
                </a:ext>
              </a:extLst>
            </p:cNvPr>
            <p:cNvSpPr/>
            <p:nvPr/>
          </p:nvSpPr>
          <p:spPr>
            <a:xfrm>
              <a:off x="1578912" y="1722922"/>
              <a:ext cx="7450867" cy="64800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238D51-7741-4642-AC66-7A6B504AA66D}"/>
                </a:ext>
              </a:extLst>
            </p:cNvPr>
            <p:cNvSpPr/>
            <p:nvPr/>
          </p:nvSpPr>
          <p:spPr>
            <a:xfrm>
              <a:off x="1712112" y="1828033"/>
              <a:ext cx="3550267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РАЗРЕШЕНИЕ НА ОТГРУЗКУ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06EDAE3F-DFFF-4495-A1D1-D42CC8075286}"/>
                </a:ext>
              </a:extLst>
            </p:cNvPr>
            <p:cNvSpPr/>
            <p:nvPr/>
          </p:nvSpPr>
          <p:spPr>
            <a:xfrm>
              <a:off x="5345857" y="1828033"/>
              <a:ext cx="3550267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РАЗРЕШЕНИЕ НА ВОЗВРАТ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08931148-7888-4E92-BF65-FB4569F2C936}"/>
                </a:ext>
              </a:extLst>
            </p:cNvPr>
            <p:cNvSpPr/>
            <p:nvPr/>
          </p:nvSpPr>
          <p:spPr>
            <a:xfrm>
              <a:off x="1577778" y="6263790"/>
              <a:ext cx="7452000" cy="432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ВО ВНЕШНЕЙ УЧЕТНОЙ СИСТЕМЕ</a:t>
              </a:r>
            </a:p>
          </p:txBody>
        </p:sp>
        <p:sp>
          <p:nvSpPr>
            <p:cNvPr id="15" name="Стрелка: вверх 14">
              <a:extLst>
                <a:ext uri="{FF2B5EF4-FFF2-40B4-BE49-F238E27FC236}">
                  <a16:creationId xmlns:a16="http://schemas.microsoft.com/office/drawing/2014/main" id="{F1D5B19D-1EC6-4934-BB23-80A24D3760EA}"/>
                </a:ext>
              </a:extLst>
            </p:cNvPr>
            <p:cNvSpPr/>
            <p:nvPr/>
          </p:nvSpPr>
          <p:spPr>
            <a:xfrm flipV="1">
              <a:off x="6965127" y="1576912"/>
              <a:ext cx="252000" cy="238237"/>
            </a:xfrm>
            <a:prstGeom prst="upArrow">
              <a:avLst>
                <a:gd name="adj1" fmla="val 50000"/>
                <a:gd name="adj2" fmla="val 7152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Стрелка: вверх 16">
              <a:extLst>
                <a:ext uri="{FF2B5EF4-FFF2-40B4-BE49-F238E27FC236}">
                  <a16:creationId xmlns:a16="http://schemas.microsoft.com/office/drawing/2014/main" id="{71FC1400-E8E1-473A-B317-7B419F4D8F4C}"/>
                </a:ext>
              </a:extLst>
            </p:cNvPr>
            <p:cNvSpPr/>
            <p:nvPr/>
          </p:nvSpPr>
          <p:spPr>
            <a:xfrm flipV="1">
              <a:off x="4259041" y="2260033"/>
              <a:ext cx="246679" cy="311112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Стрелка: вверх 17">
              <a:extLst>
                <a:ext uri="{FF2B5EF4-FFF2-40B4-BE49-F238E27FC236}">
                  <a16:creationId xmlns:a16="http://schemas.microsoft.com/office/drawing/2014/main" id="{895668AD-C2D0-4F66-8940-B1C4718A1FD8}"/>
                </a:ext>
              </a:extLst>
            </p:cNvPr>
            <p:cNvSpPr/>
            <p:nvPr/>
          </p:nvSpPr>
          <p:spPr>
            <a:xfrm flipV="1">
              <a:off x="3314804" y="1554572"/>
              <a:ext cx="252000" cy="260398"/>
            </a:xfrm>
            <a:prstGeom prst="upArrow">
              <a:avLst>
                <a:gd name="adj1" fmla="val 50000"/>
                <a:gd name="adj2" fmla="val 7152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Стрелка: вверх 18">
              <a:extLst>
                <a:ext uri="{FF2B5EF4-FFF2-40B4-BE49-F238E27FC236}">
                  <a16:creationId xmlns:a16="http://schemas.microsoft.com/office/drawing/2014/main" id="{2EF30BEC-A611-4731-9E78-33D9E8C14A91}"/>
                </a:ext>
              </a:extLst>
            </p:cNvPr>
            <p:cNvSpPr/>
            <p:nvPr/>
          </p:nvSpPr>
          <p:spPr>
            <a:xfrm flipV="1">
              <a:off x="6060445" y="2260033"/>
              <a:ext cx="246679" cy="311112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CF8B6E7-1F84-4637-B7EF-439147876DFF}"/>
                </a:ext>
              </a:extLst>
            </p:cNvPr>
            <p:cNvSpPr/>
            <p:nvPr/>
          </p:nvSpPr>
          <p:spPr>
            <a:xfrm>
              <a:off x="1578912" y="2593795"/>
              <a:ext cx="7452000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КОНТРОЛЬ МАКСИМАЛЬНО ДОПУСТИМОЙ НАГРУЗКИ НА ОСЬ И СПЕЦРЕЗАРЕШЕНИЙ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8E7E2EB-0312-4299-A3B3-C3BF049B6F18}"/>
                </a:ext>
              </a:extLst>
            </p:cNvPr>
            <p:cNvSpPr/>
            <p:nvPr/>
          </p:nvSpPr>
          <p:spPr>
            <a:xfrm>
              <a:off x="1577778" y="4010372"/>
              <a:ext cx="7450867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ФОРМИРОВАНИЕ ОТПРАВОК И ПОСТУПЛЕНИЙ ПРОДУКЦИИ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518269ED-AD57-4B32-875E-D4CEC1604F1C}"/>
                </a:ext>
              </a:extLst>
            </p:cNvPr>
            <p:cNvSpPr/>
            <p:nvPr/>
          </p:nvSpPr>
          <p:spPr>
            <a:xfrm>
              <a:off x="1712112" y="4750579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ПАСПОРТ КАЧЕСТВА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F1C7A585-67E6-40A6-BB9D-6F9AA1A5410A}"/>
                </a:ext>
              </a:extLst>
            </p:cNvPr>
            <p:cNvSpPr/>
            <p:nvPr/>
          </p:nvSpPr>
          <p:spPr>
            <a:xfrm>
              <a:off x="4407163" y="4750579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ЦЕНЫ </a:t>
              </a:r>
              <a:b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 КАЧЕСТВУ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3205E04A-62E1-40DE-9B75-546C25FBC736}"/>
                </a:ext>
              </a:extLst>
            </p:cNvPr>
            <p:cNvSpPr/>
            <p:nvPr/>
          </p:nvSpPr>
          <p:spPr>
            <a:xfrm>
              <a:off x="1568625" y="4613971"/>
              <a:ext cx="5508000" cy="86255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Стрелка: вверх 26">
              <a:extLst>
                <a:ext uri="{FF2B5EF4-FFF2-40B4-BE49-F238E27FC236}">
                  <a16:creationId xmlns:a16="http://schemas.microsoft.com/office/drawing/2014/main" id="{6B96A7CB-77EE-4BD1-92FF-85D07060F91B}"/>
                </a:ext>
              </a:extLst>
            </p:cNvPr>
            <p:cNvSpPr/>
            <p:nvPr/>
          </p:nvSpPr>
          <p:spPr>
            <a:xfrm flipV="1">
              <a:off x="4232625" y="4367524"/>
              <a:ext cx="174538" cy="243969"/>
            </a:xfrm>
            <a:prstGeom prst="upArrow">
              <a:avLst>
                <a:gd name="adj1" fmla="val 50000"/>
                <a:gd name="adj2" fmla="val 875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Стрелка: вверх 28">
              <a:extLst>
                <a:ext uri="{FF2B5EF4-FFF2-40B4-BE49-F238E27FC236}">
                  <a16:creationId xmlns:a16="http://schemas.microsoft.com/office/drawing/2014/main" id="{7C1F4F65-9F2E-441E-B818-B0077F295A63}"/>
                </a:ext>
              </a:extLst>
            </p:cNvPr>
            <p:cNvSpPr/>
            <p:nvPr/>
          </p:nvSpPr>
          <p:spPr>
            <a:xfrm flipV="1">
              <a:off x="2873737" y="5345279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Стрелка: вверх 29">
              <a:extLst>
                <a:ext uri="{FF2B5EF4-FFF2-40B4-BE49-F238E27FC236}">
                  <a16:creationId xmlns:a16="http://schemas.microsoft.com/office/drawing/2014/main" id="{80D3D925-0021-49B8-95AB-25B2636D9625}"/>
                </a:ext>
              </a:extLst>
            </p:cNvPr>
            <p:cNvSpPr/>
            <p:nvPr/>
          </p:nvSpPr>
          <p:spPr>
            <a:xfrm flipV="1">
              <a:off x="5573119" y="5346690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Стрелка: вверх 30">
              <a:extLst>
                <a:ext uri="{FF2B5EF4-FFF2-40B4-BE49-F238E27FC236}">
                  <a16:creationId xmlns:a16="http://schemas.microsoft.com/office/drawing/2014/main" id="{82E63D1E-8E96-4814-BEFC-AE6EB57036EF}"/>
                </a:ext>
              </a:extLst>
            </p:cNvPr>
            <p:cNvSpPr/>
            <p:nvPr/>
          </p:nvSpPr>
          <p:spPr>
            <a:xfrm flipV="1">
              <a:off x="2458560" y="3695655"/>
              <a:ext cx="218339" cy="292018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2FFFE0C3-2940-4125-9DFB-7F4CC246491B}"/>
                </a:ext>
              </a:extLst>
            </p:cNvPr>
            <p:cNvSpPr/>
            <p:nvPr/>
          </p:nvSpPr>
          <p:spPr>
            <a:xfrm>
              <a:off x="1565894" y="5649822"/>
              <a:ext cx="7462751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 И КОРРЕКТИРОВКА ОТГРУЗКИ И ПОСТУПЛЕНИЕ АВТОТРАНСПОРТОМ</a:t>
              </a:r>
            </a:p>
          </p:txBody>
        </p:sp>
        <p:sp>
          <p:nvSpPr>
            <p:cNvPr id="34" name="Стрелка: вверх 33">
              <a:extLst>
                <a:ext uri="{FF2B5EF4-FFF2-40B4-BE49-F238E27FC236}">
                  <a16:creationId xmlns:a16="http://schemas.microsoft.com/office/drawing/2014/main" id="{24214409-6B7C-4A9E-98B1-DEA90340B009}"/>
                </a:ext>
              </a:extLst>
            </p:cNvPr>
            <p:cNvSpPr/>
            <p:nvPr/>
          </p:nvSpPr>
          <p:spPr>
            <a:xfrm flipV="1">
              <a:off x="4273210" y="3688654"/>
              <a:ext cx="218339" cy="292018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2FF8748F-FC13-4320-869F-6D67B2C6D0EC}"/>
                </a:ext>
              </a:extLst>
            </p:cNvPr>
            <p:cNvSpPr/>
            <p:nvPr/>
          </p:nvSpPr>
          <p:spPr>
            <a:xfrm flipV="1">
              <a:off x="5297269" y="6031154"/>
              <a:ext cx="174538" cy="243969"/>
            </a:xfrm>
            <a:prstGeom prst="upArrow">
              <a:avLst>
                <a:gd name="adj1" fmla="val 50000"/>
                <a:gd name="adj2" fmla="val 875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44004BF9-AEAE-4C09-B6F8-CA4EB572A9E3}"/>
                </a:ext>
              </a:extLst>
            </p:cNvPr>
            <p:cNvSpPr/>
            <p:nvPr/>
          </p:nvSpPr>
          <p:spPr>
            <a:xfrm>
              <a:off x="169509" y="3223698"/>
              <a:ext cx="1014922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ВЕСОВЫЕ</a:t>
              </a:r>
            </a:p>
          </p:txBody>
        </p:sp>
        <p:sp>
          <p:nvSpPr>
            <p:cNvPr id="36" name="Стрелка: вверх-вниз 35">
              <a:extLst>
                <a:ext uri="{FF2B5EF4-FFF2-40B4-BE49-F238E27FC236}">
                  <a16:creationId xmlns:a16="http://schemas.microsoft.com/office/drawing/2014/main" id="{FE04FC04-ED07-4C1A-9BD2-0FC0D33435B3}"/>
                </a:ext>
              </a:extLst>
            </p:cNvPr>
            <p:cNvSpPr/>
            <p:nvPr/>
          </p:nvSpPr>
          <p:spPr>
            <a:xfrm rot="5400000">
              <a:off x="1288728" y="3305520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4293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Поступление и перемещение продукции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F662C-2271-4E2E-A0FB-20F3F899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2" y="1154919"/>
            <a:ext cx="8151778" cy="22161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47A9A-C599-48F2-9327-C33E62D7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2" y="3471422"/>
            <a:ext cx="4576081" cy="324257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024BB-0FD2-4095-8FFC-3DEF4562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038" y="5209429"/>
            <a:ext cx="5486400" cy="11474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98C7F-79F3-487F-9CED-933AD98F5E5D}"/>
              </a:ext>
            </a:extLst>
          </p:cNvPr>
          <p:cNvSpPr txBox="1"/>
          <p:nvPr/>
        </p:nvSpPr>
        <p:spPr>
          <a:xfrm>
            <a:off x="4984643" y="3433864"/>
            <a:ext cx="3848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решении реализован учет поступлений и перемещений продукции автотранспортом с возможностью подключения весового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6453499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Отгрузка продукции автотранспортом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0212" y="1079026"/>
            <a:ext cx="35700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Реализованы подключение к весовому оборудованию и контроль максимально допустимой нагрузки.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Операция отгрузки автотранспортом разделена на отправку с количественным учетом и сводный документ отгрузки за период с количественными и финансовыми показателями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1BCA65-37F7-405B-AA5C-7524573B5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35" y="4416391"/>
            <a:ext cx="8078327" cy="229760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2AB227-9B49-4136-8B22-CF4E53C2A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35" y="1079026"/>
            <a:ext cx="4835775" cy="325473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0520791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Возврат продукции автотранспортом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8350" y="1834415"/>
            <a:ext cx="3051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Возврат продукции выполняется по разрешениям на возврат с указанием оборудования или модели транспортного средства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4A95F-9402-4B41-A9FF-3EEC04E5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0" y="1137557"/>
            <a:ext cx="5489534" cy="21795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DDD32-E6E8-4FDE-9C70-5C575690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1" y="3349615"/>
            <a:ext cx="5489534" cy="32911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10576-124D-4D7E-B231-6555B836F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900" y="5116749"/>
            <a:ext cx="5333549" cy="120210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64900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железнодорожным транспортом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8E0BD12-6052-4F02-A159-56B26FD87748}"/>
              </a:ext>
            </a:extLst>
          </p:cNvPr>
          <p:cNvSpPr/>
          <p:nvPr/>
        </p:nvSpPr>
        <p:spPr>
          <a:xfrm>
            <a:off x="1631629" y="1821658"/>
            <a:ext cx="5876926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ДИСЛОКАЦИЯ, ПОСТУПЛЕНИЕ И ПОДАЧА ВАГОНОВ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409B654-FBAE-41C4-9853-79884613CCC6}"/>
              </a:ext>
            </a:extLst>
          </p:cNvPr>
          <p:cNvSpPr/>
          <p:nvPr/>
        </p:nvSpPr>
        <p:spPr>
          <a:xfrm>
            <a:off x="1631629" y="2901921"/>
            <a:ext cx="5876926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РАЗГРУЗКА, ПОГРУЗКА И ПЕРЕМЕЩЕНИЕ ВАГОНОВ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1F28058-BCC7-4756-824A-2D9621FF241D}"/>
              </a:ext>
            </a:extLst>
          </p:cNvPr>
          <p:cNvSpPr/>
          <p:nvPr/>
        </p:nvSpPr>
        <p:spPr>
          <a:xfrm>
            <a:off x="1631629" y="2359922"/>
            <a:ext cx="5876926" cy="360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РАЗРЕШЕНИЯ НА ОТГРУЗКУ, НАРЯДЫ НА ПОГРУЗКУ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9079740-2C1B-4F38-9896-E6FAB9C1DCD9}"/>
              </a:ext>
            </a:extLst>
          </p:cNvPr>
          <p:cNvSpPr/>
          <p:nvPr/>
        </p:nvSpPr>
        <p:spPr>
          <a:xfrm>
            <a:off x="1631629" y="3439726"/>
            <a:ext cx="5876926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ФОРМИРОВАНИЕ ОТПРАВОК И УБОРКА ВАГОНОВ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329C89B-0629-4985-B94F-D7CD9CBDA930}"/>
              </a:ext>
            </a:extLst>
          </p:cNvPr>
          <p:cNvSpPr/>
          <p:nvPr/>
        </p:nvSpPr>
        <p:spPr>
          <a:xfrm>
            <a:off x="1961513" y="4104330"/>
            <a:ext cx="2520000" cy="576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ПАСПОРТ КАЧЕСТВА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701D5D6-ED19-47FA-AB72-B6C314C3D323}"/>
              </a:ext>
            </a:extLst>
          </p:cNvPr>
          <p:cNvSpPr/>
          <p:nvPr/>
        </p:nvSpPr>
        <p:spPr>
          <a:xfrm>
            <a:off x="4694664" y="4104330"/>
            <a:ext cx="2520000" cy="576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РАСЧЕТ ЦЕНЫ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КАЧЕСТВУ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8ED9E47-E665-4F32-89B7-FEC9552CF974}"/>
              </a:ext>
            </a:extLst>
          </p:cNvPr>
          <p:cNvSpPr/>
          <p:nvPr/>
        </p:nvSpPr>
        <p:spPr>
          <a:xfrm>
            <a:off x="1631629" y="3967722"/>
            <a:ext cx="5876924" cy="862556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C64C53F-2CCF-4D79-99EB-B8E3D9A84E45}"/>
              </a:ext>
            </a:extLst>
          </p:cNvPr>
          <p:cNvSpPr/>
          <p:nvPr/>
        </p:nvSpPr>
        <p:spPr>
          <a:xfrm>
            <a:off x="1631629" y="4998161"/>
            <a:ext cx="5876925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ОТГРУЗКА И КОРРЕКТИРОВКА ОТГРУЗКИ Ж/Д ТРАНСПОРТОМ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F09FA72-0424-45E6-9717-3A97FF64EA87}"/>
              </a:ext>
            </a:extLst>
          </p:cNvPr>
          <p:cNvSpPr/>
          <p:nvPr/>
        </p:nvSpPr>
        <p:spPr>
          <a:xfrm>
            <a:off x="1631629" y="5535569"/>
            <a:ext cx="5876925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ДИСЛОКАЦИЯ И ДОСТАВКА ВАГОНОВ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A38EF42-5E09-4D3F-A34F-C439C7EB30E0}"/>
              </a:ext>
            </a:extLst>
          </p:cNvPr>
          <p:cNvSpPr/>
          <p:nvPr/>
        </p:nvSpPr>
        <p:spPr>
          <a:xfrm>
            <a:off x="1631629" y="6072977"/>
            <a:ext cx="5876925" cy="3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ОТРАЖЕНИЕ ВО ВНЕШНЕЙ УЧЕТНОЙ СИСТЕМЕ</a:t>
            </a:r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9971E4F2-0762-400D-924F-B7D01B13E996}"/>
              </a:ext>
            </a:extLst>
          </p:cNvPr>
          <p:cNvSpPr/>
          <p:nvPr/>
        </p:nvSpPr>
        <p:spPr>
          <a:xfrm flipV="1">
            <a:off x="4509250" y="2207006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5DA47397-1ED5-4049-BCF8-77815DC42CB4}"/>
              </a:ext>
            </a:extLst>
          </p:cNvPr>
          <p:cNvSpPr/>
          <p:nvPr/>
        </p:nvSpPr>
        <p:spPr>
          <a:xfrm flipV="1">
            <a:off x="4507502" y="2740485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582CEEE1-74C3-47E7-9CEF-7AE6ACB5CF97}"/>
              </a:ext>
            </a:extLst>
          </p:cNvPr>
          <p:cNvSpPr/>
          <p:nvPr/>
        </p:nvSpPr>
        <p:spPr>
          <a:xfrm flipV="1">
            <a:off x="4509250" y="3285612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трелка: вверх 21">
            <a:extLst>
              <a:ext uri="{FF2B5EF4-FFF2-40B4-BE49-F238E27FC236}">
                <a16:creationId xmlns:a16="http://schemas.microsoft.com/office/drawing/2014/main" id="{A42744E8-1741-48DD-885D-D00F5C56839A}"/>
              </a:ext>
            </a:extLst>
          </p:cNvPr>
          <p:cNvSpPr/>
          <p:nvPr/>
        </p:nvSpPr>
        <p:spPr>
          <a:xfrm flipV="1">
            <a:off x="4509250" y="5376434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трелка: вверх 22">
            <a:extLst>
              <a:ext uri="{FF2B5EF4-FFF2-40B4-BE49-F238E27FC236}">
                <a16:creationId xmlns:a16="http://schemas.microsoft.com/office/drawing/2014/main" id="{A43CC037-762E-4F7B-9D22-CFB3689BF09E}"/>
              </a:ext>
            </a:extLst>
          </p:cNvPr>
          <p:cNvSpPr/>
          <p:nvPr/>
        </p:nvSpPr>
        <p:spPr>
          <a:xfrm flipV="1">
            <a:off x="4509250" y="5915559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трелка: вверх 24">
            <a:extLst>
              <a:ext uri="{FF2B5EF4-FFF2-40B4-BE49-F238E27FC236}">
                <a16:creationId xmlns:a16="http://schemas.microsoft.com/office/drawing/2014/main" id="{52E6AC51-6518-4F13-8672-D06AE359CEF5}"/>
              </a:ext>
            </a:extLst>
          </p:cNvPr>
          <p:cNvSpPr/>
          <p:nvPr/>
        </p:nvSpPr>
        <p:spPr>
          <a:xfrm flipV="1">
            <a:off x="4500563" y="3790664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Стрелка: вверх 25">
            <a:extLst>
              <a:ext uri="{FF2B5EF4-FFF2-40B4-BE49-F238E27FC236}">
                <a16:creationId xmlns:a16="http://schemas.microsoft.com/office/drawing/2014/main" id="{E0D80CDC-8AE2-4388-AF7E-7C4FB9421F9B}"/>
              </a:ext>
            </a:extLst>
          </p:cNvPr>
          <p:cNvSpPr/>
          <p:nvPr/>
        </p:nvSpPr>
        <p:spPr>
          <a:xfrm flipV="1">
            <a:off x="4500563" y="4816938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A291455E-0997-4C04-ADA8-9A60D4E48511}"/>
              </a:ext>
            </a:extLst>
          </p:cNvPr>
          <p:cNvSpPr/>
          <p:nvPr/>
        </p:nvSpPr>
        <p:spPr>
          <a:xfrm>
            <a:off x="1631629" y="1284106"/>
            <a:ext cx="5876926" cy="360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УСЛОВИЯ И ПЛАНЫ ПОСТАВКИ, ОТГРУЗКИ И ПЕРЕМЕЩЕНИЯ</a:t>
            </a:r>
          </a:p>
        </p:txBody>
      </p:sp>
      <p:sp>
        <p:nvSpPr>
          <p:cNvPr id="36" name="Стрелка: вверх 35">
            <a:extLst>
              <a:ext uri="{FF2B5EF4-FFF2-40B4-BE49-F238E27FC236}">
                <a16:creationId xmlns:a16="http://schemas.microsoft.com/office/drawing/2014/main" id="{98D539D4-D9DC-4451-B404-2CC9709EFEBF}"/>
              </a:ext>
            </a:extLst>
          </p:cNvPr>
          <p:cNvSpPr/>
          <p:nvPr/>
        </p:nvSpPr>
        <p:spPr>
          <a:xfrm flipV="1">
            <a:off x="4514664" y="1663147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930E9B6-F386-4732-A27B-A99EEF673579}"/>
              </a:ext>
            </a:extLst>
          </p:cNvPr>
          <p:cNvSpPr/>
          <p:nvPr/>
        </p:nvSpPr>
        <p:spPr>
          <a:xfrm>
            <a:off x="753428" y="1807146"/>
            <a:ext cx="624295" cy="1992579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МНЕВРОВЫЕ РАБОТЫ</a:t>
            </a:r>
          </a:p>
        </p:txBody>
      </p:sp>
      <p:sp>
        <p:nvSpPr>
          <p:cNvPr id="38" name="Стрелка: вверх 37">
            <a:extLst>
              <a:ext uri="{FF2B5EF4-FFF2-40B4-BE49-F238E27FC236}">
                <a16:creationId xmlns:a16="http://schemas.microsoft.com/office/drawing/2014/main" id="{77B685BD-B7FA-4387-9164-F1F4E11D2DDA}"/>
              </a:ext>
            </a:extLst>
          </p:cNvPr>
          <p:cNvSpPr/>
          <p:nvPr/>
        </p:nvSpPr>
        <p:spPr>
          <a:xfrm rot="5400000" flipV="1">
            <a:off x="1423097" y="1887888"/>
            <a:ext cx="157703" cy="24736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Стрелка: вверх 38">
            <a:extLst>
              <a:ext uri="{FF2B5EF4-FFF2-40B4-BE49-F238E27FC236}">
                <a16:creationId xmlns:a16="http://schemas.microsoft.com/office/drawing/2014/main" id="{5FFA26F4-312D-462B-BD54-280FB260002A}"/>
              </a:ext>
            </a:extLst>
          </p:cNvPr>
          <p:cNvSpPr/>
          <p:nvPr/>
        </p:nvSpPr>
        <p:spPr>
          <a:xfrm rot="5400000" flipV="1">
            <a:off x="1428813" y="2962117"/>
            <a:ext cx="157703" cy="235935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Стрелка: вверх 39">
            <a:extLst>
              <a:ext uri="{FF2B5EF4-FFF2-40B4-BE49-F238E27FC236}">
                <a16:creationId xmlns:a16="http://schemas.microsoft.com/office/drawing/2014/main" id="{807BFEFC-721F-4849-A80B-72AF33BDF996}"/>
              </a:ext>
            </a:extLst>
          </p:cNvPr>
          <p:cNvSpPr/>
          <p:nvPr/>
        </p:nvSpPr>
        <p:spPr>
          <a:xfrm rot="5400000" flipV="1">
            <a:off x="1431004" y="3487128"/>
            <a:ext cx="157703" cy="24736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F85971BA-83A8-4865-A3CA-A538345F2008}"/>
              </a:ext>
            </a:extLst>
          </p:cNvPr>
          <p:cNvSpPr/>
          <p:nvPr/>
        </p:nvSpPr>
        <p:spPr>
          <a:xfrm>
            <a:off x="7913686" y="1821657"/>
            <a:ext cx="1014922" cy="1978067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АСУ ЖД, Весовые</a:t>
            </a:r>
          </a:p>
        </p:txBody>
      </p:sp>
      <p:sp>
        <p:nvSpPr>
          <p:cNvPr id="32" name="Стрелка: вверх-вниз 31">
            <a:extLst>
              <a:ext uri="{FF2B5EF4-FFF2-40B4-BE49-F238E27FC236}">
                <a16:creationId xmlns:a16="http://schemas.microsoft.com/office/drawing/2014/main" id="{B403CA67-A05F-431B-BFD7-2550D28FB097}"/>
              </a:ext>
            </a:extLst>
          </p:cNvPr>
          <p:cNvSpPr/>
          <p:nvPr/>
        </p:nvSpPr>
        <p:spPr>
          <a:xfrm rot="5400000">
            <a:off x="7632403" y="3441957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Стрелка: вверх-вниз 32">
            <a:extLst>
              <a:ext uri="{FF2B5EF4-FFF2-40B4-BE49-F238E27FC236}">
                <a16:creationId xmlns:a16="http://schemas.microsoft.com/office/drawing/2014/main" id="{E6705527-FBCD-4E48-95A8-26770B741EFF}"/>
              </a:ext>
            </a:extLst>
          </p:cNvPr>
          <p:cNvSpPr/>
          <p:nvPr/>
        </p:nvSpPr>
        <p:spPr>
          <a:xfrm rot="5400000">
            <a:off x="7621120" y="1821658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Стрелка: вверх-вниз 33">
            <a:extLst>
              <a:ext uri="{FF2B5EF4-FFF2-40B4-BE49-F238E27FC236}">
                <a16:creationId xmlns:a16="http://schemas.microsoft.com/office/drawing/2014/main" id="{4E2BABC6-88AC-415D-B176-FCFB74FCC34A}"/>
              </a:ext>
            </a:extLst>
          </p:cNvPr>
          <p:cNvSpPr/>
          <p:nvPr/>
        </p:nvSpPr>
        <p:spPr>
          <a:xfrm rot="5400000">
            <a:off x="7609838" y="2907700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569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6D2A5-80B0-4087-B5FD-C38EC430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2" y="1129960"/>
            <a:ext cx="5372661" cy="28354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Документы движения вагонов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08970" y="1230840"/>
            <a:ext cx="28921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3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Решение позволяет отслеживать статусы и состояние вагонов, их перемещение от поступления на станцию до доставки грузополучателю, загружать данные о движении вагонов из системы ЭТРАН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76DF51-FF77-429E-814F-9951D41D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425" y="3046695"/>
            <a:ext cx="4741545" cy="30431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F91D64-6D0D-4146-A9A1-4A02DCCF4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813" y="4836499"/>
            <a:ext cx="5994265" cy="18775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33237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Погрузка и разгрузка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82D57-08DF-49EB-ACC1-B7590F63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6" y="1113221"/>
            <a:ext cx="7159558" cy="304687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BEB58-33AC-4AA8-9D24-4BCAA3B7F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66" y="3048062"/>
            <a:ext cx="5661498" cy="26967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8A598-44F6-4DB7-ABDA-01B7ED0FF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36" y="4750573"/>
            <a:ext cx="5174746" cy="19634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383897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7AD734-0E27-4110-811C-C1727253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9" y="1162811"/>
            <a:ext cx="5803563" cy="378017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Отгрузка железнодорожным транспортом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5675" y="1508432"/>
            <a:ext cx="3053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При формировании отправки вагонов на основе «Разрешения на отгрузку» производится контроль по условиям разрешения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1932" y="2477928"/>
            <a:ext cx="4251168" cy="16386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>
            <a:off x="5753100" y="2057441"/>
            <a:ext cx="324405" cy="42048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01603" y="5121319"/>
            <a:ext cx="2748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Предусмотрена возможность проверки на уникальность паспорта качества для каждого номера ж/д квитанции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2BA965-00B4-4A43-9978-15EED7040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626" y="4422867"/>
            <a:ext cx="5852098" cy="21757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4675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Функциональные возможности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A643BDB-0F85-4A8E-B8C3-727DCC704815}"/>
              </a:ext>
            </a:extLst>
          </p:cNvPr>
          <p:cNvSpPr/>
          <p:nvPr/>
        </p:nvSpPr>
        <p:spPr>
          <a:xfrm>
            <a:off x="1840893" y="1216767"/>
            <a:ext cx="2016000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АСД, ВЕСОВЫЕ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3E95D2C-4E7A-412B-A3F4-1DABC060E380}"/>
              </a:ext>
            </a:extLst>
          </p:cNvPr>
          <p:cNvSpPr/>
          <p:nvPr/>
        </p:nvSpPr>
        <p:spPr>
          <a:xfrm>
            <a:off x="1840892" y="2166006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УПРАВЛЕНИЕ ГЕОЛОГО-РАЗВЕДОЧНЫМИ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И ГОРНЫМИ РАБОТАМИ</a:t>
            </a:r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A5E561B2-2D9F-4C38-97FA-428C227023A6}"/>
              </a:ext>
            </a:extLst>
          </p:cNvPr>
          <p:cNvSpPr/>
          <p:nvPr/>
        </p:nvSpPr>
        <p:spPr>
          <a:xfrm>
            <a:off x="3869060" y="2672861"/>
            <a:ext cx="396000" cy="25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5A50B41-6DAF-4C68-93CD-864ADBDE85C0}"/>
              </a:ext>
            </a:extLst>
          </p:cNvPr>
          <p:cNvSpPr/>
          <p:nvPr/>
        </p:nvSpPr>
        <p:spPr>
          <a:xfrm>
            <a:off x="4271366" y="2166992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УПРАВЛЕНИЕ ПЕРЕРАБОТКОЙ ПРОДУКЦИИ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E6CA0C0-830D-4439-A7B3-B2BA33DF3D20}"/>
              </a:ext>
            </a:extLst>
          </p:cNvPr>
          <p:cNvSpPr/>
          <p:nvPr/>
        </p:nvSpPr>
        <p:spPr>
          <a:xfrm>
            <a:off x="6727085" y="2143534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УПРАВЛЕНИЕ ПЕРЕМЕЩЕНИЕМ И ОТГРУЗКОЙ ПРОДУКЦИИ</a:t>
            </a:r>
          </a:p>
        </p:txBody>
      </p:sp>
      <p:sp>
        <p:nvSpPr>
          <p:cNvPr id="28" name="Стрелка: вверх-вниз 27">
            <a:extLst>
              <a:ext uri="{FF2B5EF4-FFF2-40B4-BE49-F238E27FC236}">
                <a16:creationId xmlns:a16="http://schemas.microsoft.com/office/drawing/2014/main" id="{633B4349-E497-4098-AC73-7A819A70E6EE}"/>
              </a:ext>
            </a:extLst>
          </p:cNvPr>
          <p:cNvSpPr/>
          <p:nvPr/>
        </p:nvSpPr>
        <p:spPr>
          <a:xfrm>
            <a:off x="2758274" y="1787301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9" name="Стрелка: вверх-вниз 28">
            <a:extLst>
              <a:ext uri="{FF2B5EF4-FFF2-40B4-BE49-F238E27FC236}">
                <a16:creationId xmlns:a16="http://schemas.microsoft.com/office/drawing/2014/main" id="{4604107B-FCEE-4A07-9B0C-0A8EADF5067E}"/>
              </a:ext>
            </a:extLst>
          </p:cNvPr>
          <p:cNvSpPr/>
          <p:nvPr/>
        </p:nvSpPr>
        <p:spPr>
          <a:xfrm>
            <a:off x="5188189" y="178354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Стрелка: вверх-вниз 29">
            <a:extLst>
              <a:ext uri="{FF2B5EF4-FFF2-40B4-BE49-F238E27FC236}">
                <a16:creationId xmlns:a16="http://schemas.microsoft.com/office/drawing/2014/main" id="{7955929D-3AE5-489E-AFFB-73F5B5BF3DE5}"/>
              </a:ext>
            </a:extLst>
          </p:cNvPr>
          <p:cNvSpPr/>
          <p:nvPr/>
        </p:nvSpPr>
        <p:spPr>
          <a:xfrm>
            <a:off x="7638371" y="176743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24815153-2214-4E24-9AC0-78603706A746}"/>
              </a:ext>
            </a:extLst>
          </p:cNvPr>
          <p:cNvSpPr/>
          <p:nvPr/>
        </p:nvSpPr>
        <p:spPr>
          <a:xfrm>
            <a:off x="1840892" y="3817383"/>
            <a:ext cx="6902193" cy="7200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600" b="1" dirty="0">
                <a:solidFill>
                  <a:schemeClr val="bg1"/>
                </a:solidFill>
              </a:rPr>
              <a:t>ОПЕРАТИВНЫЙ УЧЕТ ДВИЖЕНИЯ И КАЧЕСТВА ПРОДУКЦИИ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Шихтование | Перемаркировка | Отбор проб | Результаты анализов | Качество | Баланс продукции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B0BCC51-B77F-4965-854C-8348BD401388}"/>
              </a:ext>
            </a:extLst>
          </p:cNvPr>
          <p:cNvSpPr/>
          <p:nvPr/>
        </p:nvSpPr>
        <p:spPr>
          <a:xfrm>
            <a:off x="1840892" y="4799328"/>
            <a:ext cx="6902193" cy="7200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600" b="1" dirty="0">
                <a:solidFill>
                  <a:schemeClr val="bg1"/>
                </a:solidFill>
              </a:rPr>
              <a:t>УПРАВЛЕНИЕ ОБОРУДОВАНИЕМ, УЧЕТ И НОРМИРОВАНИЕ ГСМ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Время работа и простои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Путевые листы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ГСМ </a:t>
            </a:r>
            <a:r>
              <a:rPr lang="en-US" sz="1200" b="1" dirty="0">
                <a:solidFill>
                  <a:schemeClr val="bg1"/>
                </a:solidFill>
              </a:rPr>
              <a:t>|</a:t>
            </a:r>
            <a:r>
              <a:rPr lang="ru-RU" sz="1200" b="1" dirty="0">
                <a:solidFill>
                  <a:schemeClr val="bg1"/>
                </a:solidFill>
              </a:rPr>
              <a:t> Шины</a:t>
            </a:r>
            <a:r>
              <a:rPr lang="en-US" sz="1200" b="1" dirty="0">
                <a:solidFill>
                  <a:schemeClr val="bg1"/>
                </a:solidFill>
              </a:rPr>
              <a:t> |</a:t>
            </a:r>
            <a:r>
              <a:rPr lang="ru-RU" sz="1200" b="1" dirty="0">
                <a:solidFill>
                  <a:schemeClr val="bg1"/>
                </a:solidFill>
              </a:rPr>
              <a:t> Счетчики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Хозтранспорт и спецтехника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20F6C4C-51CB-423A-9F59-FACD3B8DEAAB}"/>
              </a:ext>
            </a:extLst>
          </p:cNvPr>
          <p:cNvSpPr/>
          <p:nvPr/>
        </p:nvSpPr>
        <p:spPr>
          <a:xfrm>
            <a:off x="1840892" y="5781273"/>
            <a:ext cx="6902193" cy="7200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600" b="1" dirty="0">
                <a:solidFill>
                  <a:schemeClr val="bg1"/>
                </a:solidFill>
              </a:rPr>
              <a:t>УЧЕТ РАБОТЫ СОТРУДНИКОВ И РАСЧЕТ ЗАРАБОТНОЙ ПЛАТЫ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Табелирование 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 Расстановка 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 Выработка  </a:t>
            </a:r>
            <a:r>
              <a:rPr lang="en-US" sz="1200" b="1" dirty="0">
                <a:solidFill>
                  <a:schemeClr val="bg1"/>
                </a:solidFill>
              </a:rPr>
              <a:t>|</a:t>
            </a:r>
            <a:r>
              <a:rPr lang="ru-RU" sz="1200" b="1" dirty="0">
                <a:solidFill>
                  <a:schemeClr val="bg1"/>
                </a:solidFill>
              </a:rPr>
              <a:t>  Расчет  зарплаты</a:t>
            </a:r>
            <a:r>
              <a:rPr lang="en-US" sz="1200" b="1" dirty="0">
                <a:solidFill>
                  <a:schemeClr val="bg1"/>
                </a:solidFill>
              </a:rPr>
              <a:t>  |</a:t>
            </a:r>
            <a:r>
              <a:rPr lang="ru-RU" sz="1200" b="1" dirty="0">
                <a:solidFill>
                  <a:schemeClr val="bg1"/>
                </a:solidFill>
              </a:rPr>
              <a:t>  Допуски к оборудованию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65A7CD2-D80C-4952-ADDF-0D54D580F7A3}"/>
              </a:ext>
            </a:extLst>
          </p:cNvPr>
          <p:cNvCxnSpPr>
            <a:cxnSpLocks/>
          </p:cNvCxnSpPr>
          <p:nvPr/>
        </p:nvCxnSpPr>
        <p:spPr>
          <a:xfrm>
            <a:off x="2086586" y="5184006"/>
            <a:ext cx="64497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5D88AD7-5E53-4F29-8268-A97495DE11A5}"/>
              </a:ext>
            </a:extLst>
          </p:cNvPr>
          <p:cNvCxnSpPr>
            <a:cxnSpLocks/>
          </p:cNvCxnSpPr>
          <p:nvPr/>
        </p:nvCxnSpPr>
        <p:spPr>
          <a:xfrm>
            <a:off x="2086586" y="6162953"/>
            <a:ext cx="64079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трелка: вверх-вниз 35">
            <a:extLst>
              <a:ext uri="{FF2B5EF4-FFF2-40B4-BE49-F238E27FC236}">
                <a16:creationId xmlns:a16="http://schemas.microsoft.com/office/drawing/2014/main" id="{1785322B-3F3D-4DE7-B71A-322A91C05FCD}"/>
              </a:ext>
            </a:extLst>
          </p:cNvPr>
          <p:cNvSpPr/>
          <p:nvPr/>
        </p:nvSpPr>
        <p:spPr>
          <a:xfrm>
            <a:off x="5189366" y="3421712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7" name="Стрелка: вверх 36">
            <a:extLst>
              <a:ext uri="{FF2B5EF4-FFF2-40B4-BE49-F238E27FC236}">
                <a16:creationId xmlns:a16="http://schemas.microsoft.com/office/drawing/2014/main" id="{4D25E214-C956-428F-A725-444DCEFB7138}"/>
              </a:ext>
            </a:extLst>
          </p:cNvPr>
          <p:cNvSpPr/>
          <p:nvPr/>
        </p:nvSpPr>
        <p:spPr>
          <a:xfrm flipV="1">
            <a:off x="2758274" y="3434069"/>
            <a:ext cx="180000" cy="360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/>
          </a:p>
        </p:txBody>
      </p:sp>
      <p:sp>
        <p:nvSpPr>
          <p:cNvPr id="38" name="Стрелка: вверх 37">
            <a:extLst>
              <a:ext uri="{FF2B5EF4-FFF2-40B4-BE49-F238E27FC236}">
                <a16:creationId xmlns:a16="http://schemas.microsoft.com/office/drawing/2014/main" id="{99A1E7F0-E006-498B-9CD1-5ABDF82E4B9E}"/>
              </a:ext>
            </a:extLst>
          </p:cNvPr>
          <p:cNvSpPr/>
          <p:nvPr/>
        </p:nvSpPr>
        <p:spPr>
          <a:xfrm>
            <a:off x="7638371" y="3424873"/>
            <a:ext cx="180000" cy="360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D816C43C-1DC2-4C57-84B2-AFB630414BFB}"/>
              </a:ext>
            </a:extLst>
          </p:cNvPr>
          <p:cNvSpPr/>
          <p:nvPr/>
        </p:nvSpPr>
        <p:spPr>
          <a:xfrm>
            <a:off x="6305840" y="2672861"/>
            <a:ext cx="396000" cy="25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67770384-1C49-4D8A-A916-626D9EF75165}"/>
              </a:ext>
            </a:extLst>
          </p:cNvPr>
          <p:cNvCxnSpPr>
            <a:cxnSpLocks/>
          </p:cNvCxnSpPr>
          <p:nvPr/>
        </p:nvCxnSpPr>
        <p:spPr>
          <a:xfrm>
            <a:off x="2086586" y="4214972"/>
            <a:ext cx="64497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92A3C6B6-3906-4061-88DC-C29057C19BC0}"/>
              </a:ext>
            </a:extLst>
          </p:cNvPr>
          <p:cNvSpPr/>
          <p:nvPr/>
        </p:nvSpPr>
        <p:spPr>
          <a:xfrm>
            <a:off x="4265060" y="1216767"/>
            <a:ext cx="2016000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SCADA</a:t>
            </a:r>
            <a:r>
              <a:rPr lang="ru-RU" sz="1400" b="1" dirty="0">
                <a:solidFill>
                  <a:schemeClr val="bg1"/>
                </a:solidFill>
              </a:rPr>
              <a:t>, ВЕСОВЫЕ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C8FAF6FC-C06C-4B03-B0CD-880B0A8A1539}"/>
              </a:ext>
            </a:extLst>
          </p:cNvPr>
          <p:cNvSpPr/>
          <p:nvPr/>
        </p:nvSpPr>
        <p:spPr>
          <a:xfrm>
            <a:off x="6720371" y="1216767"/>
            <a:ext cx="2016000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АСУ ЖД, ВЕСОВЫЕ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A2B217F-3FFF-41FA-800D-6106A13FF567}"/>
              </a:ext>
            </a:extLst>
          </p:cNvPr>
          <p:cNvSpPr/>
          <p:nvPr/>
        </p:nvSpPr>
        <p:spPr>
          <a:xfrm>
            <a:off x="304801" y="4826818"/>
            <a:ext cx="1125400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АСД, АЗС</a:t>
            </a:r>
          </a:p>
        </p:txBody>
      </p:sp>
      <p:sp>
        <p:nvSpPr>
          <p:cNvPr id="45" name="Стрелка: вверх-вниз 44">
            <a:extLst>
              <a:ext uri="{FF2B5EF4-FFF2-40B4-BE49-F238E27FC236}">
                <a16:creationId xmlns:a16="http://schemas.microsoft.com/office/drawing/2014/main" id="{AEBBB464-E582-4319-B014-36D8E46541F3}"/>
              </a:ext>
            </a:extLst>
          </p:cNvPr>
          <p:cNvSpPr/>
          <p:nvPr/>
        </p:nvSpPr>
        <p:spPr>
          <a:xfrm rot="5400000">
            <a:off x="1544178" y="500400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547EDD8-255D-481E-8279-F4F77A702773}"/>
              </a:ext>
            </a:extLst>
          </p:cNvPr>
          <p:cNvSpPr/>
          <p:nvPr/>
        </p:nvSpPr>
        <p:spPr>
          <a:xfrm>
            <a:off x="304801" y="3857784"/>
            <a:ext cx="1125400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LIMS</a:t>
            </a:r>
            <a:r>
              <a:rPr lang="ru-RU" sz="1400" b="1" dirty="0">
                <a:solidFill>
                  <a:schemeClr val="bg1"/>
                </a:solidFill>
              </a:rPr>
              <a:t>, Весовые</a:t>
            </a:r>
          </a:p>
        </p:txBody>
      </p:sp>
      <p:sp>
        <p:nvSpPr>
          <p:cNvPr id="47" name="Стрелка: вверх-вниз 46">
            <a:extLst>
              <a:ext uri="{FF2B5EF4-FFF2-40B4-BE49-F238E27FC236}">
                <a16:creationId xmlns:a16="http://schemas.microsoft.com/office/drawing/2014/main" id="{094E6400-A511-465D-B445-F2D4A0CF2987}"/>
              </a:ext>
            </a:extLst>
          </p:cNvPr>
          <p:cNvSpPr/>
          <p:nvPr/>
        </p:nvSpPr>
        <p:spPr>
          <a:xfrm rot="5400000">
            <a:off x="1544178" y="4034972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F406912-A105-4EDD-89BA-EAB61996DA3C}"/>
              </a:ext>
            </a:extLst>
          </p:cNvPr>
          <p:cNvSpPr/>
          <p:nvPr/>
        </p:nvSpPr>
        <p:spPr>
          <a:xfrm>
            <a:off x="304800" y="5805765"/>
            <a:ext cx="1125399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АСД, СКУД</a:t>
            </a:r>
          </a:p>
        </p:txBody>
      </p:sp>
      <p:sp>
        <p:nvSpPr>
          <p:cNvPr id="49" name="Стрелка: вверх-вниз 48">
            <a:extLst>
              <a:ext uri="{FF2B5EF4-FFF2-40B4-BE49-F238E27FC236}">
                <a16:creationId xmlns:a16="http://schemas.microsoft.com/office/drawing/2014/main" id="{D3A6DCAA-87D7-4A06-AA5A-3856F8B57D9F}"/>
              </a:ext>
            </a:extLst>
          </p:cNvPr>
          <p:cNvSpPr/>
          <p:nvPr/>
        </p:nvSpPr>
        <p:spPr>
          <a:xfrm rot="5400000">
            <a:off x="1544178" y="5982952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FAE7B39-D58B-4C77-AE6E-91BA578819B6}"/>
              </a:ext>
            </a:extLst>
          </p:cNvPr>
          <p:cNvSpPr/>
          <p:nvPr/>
        </p:nvSpPr>
        <p:spPr>
          <a:xfrm>
            <a:off x="328778" y="2143534"/>
            <a:ext cx="1125400" cy="1285466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ГГИС</a:t>
            </a:r>
          </a:p>
        </p:txBody>
      </p:sp>
      <p:sp>
        <p:nvSpPr>
          <p:cNvPr id="51" name="Стрелка: вверх-вниз 50">
            <a:extLst>
              <a:ext uri="{FF2B5EF4-FFF2-40B4-BE49-F238E27FC236}">
                <a16:creationId xmlns:a16="http://schemas.microsoft.com/office/drawing/2014/main" id="{EA8503B5-9D95-4807-9618-D8B4E349E065}"/>
              </a:ext>
            </a:extLst>
          </p:cNvPr>
          <p:cNvSpPr/>
          <p:nvPr/>
        </p:nvSpPr>
        <p:spPr>
          <a:xfrm rot="5400000">
            <a:off x="1550484" y="2606267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59549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Отгрузка ж/д транспортом и формирование реализаций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600" y="1068117"/>
            <a:ext cx="872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Учет отправки груженных вагонов контрагенту и финансовых условий отгрузки проводится с учетом пересчета цены по качеству</a:t>
            </a:r>
          </a:p>
        </p:txBody>
      </p:sp>
      <p:sp>
        <p:nvSpPr>
          <p:cNvPr id="11" name="Дуга 10"/>
          <p:cNvSpPr/>
          <p:nvPr/>
        </p:nvSpPr>
        <p:spPr>
          <a:xfrm rot="6958479" flipV="1">
            <a:off x="1592858" y="4777884"/>
            <a:ext cx="1209876" cy="1413913"/>
          </a:xfrm>
          <a:prstGeom prst="arc">
            <a:avLst>
              <a:gd name="adj1" fmla="val 17382379"/>
              <a:gd name="adj2" fmla="val 3026993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8397B-CFA1-4E4E-B3FF-F591CE5A0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1762036"/>
            <a:ext cx="7810500" cy="36053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189EE-42F7-49DB-B1F0-2AA524C1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574" y="4973212"/>
            <a:ext cx="6528977" cy="17069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4255474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Маневровые работы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41135" y="1655701"/>
            <a:ext cx="28001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В решении реализован учета заявок на маневровые работы и маневровых работ</a:t>
            </a:r>
          </a:p>
        </p:txBody>
      </p:sp>
      <p:sp>
        <p:nvSpPr>
          <p:cNvPr id="11" name="Дуга 10"/>
          <p:cNvSpPr/>
          <p:nvPr/>
        </p:nvSpPr>
        <p:spPr>
          <a:xfrm rot="6958479" flipV="1">
            <a:off x="2259608" y="3787284"/>
            <a:ext cx="1209876" cy="1413913"/>
          </a:xfrm>
          <a:prstGeom prst="arc">
            <a:avLst>
              <a:gd name="adj1" fmla="val 17382379"/>
              <a:gd name="adj2" fmla="val 3026993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E9C34-EC5C-4162-9BD8-14CCDFFB8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" y="1191346"/>
            <a:ext cx="5645663" cy="31964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AC04F-EB91-44F9-94C7-F3965A244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113" y="3443495"/>
            <a:ext cx="5791200" cy="32936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992620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Контроль времени нахождения вагонов на путях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96025" y="1189011"/>
            <a:ext cx="2645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Решение позволяет контролировать время нахождения вагонов на путях необщего пользования, тем самым снижая штрафы за простои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3AB929-124E-4A34-8C8D-CEAEE71B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51576"/>
            <a:ext cx="5673655" cy="354959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C11EE-DA5F-47DF-8ACD-E7501DE66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23" y="4095127"/>
            <a:ext cx="6084277" cy="25077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6385392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Дислокация вагонов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7C2159-D0C8-4162-9228-C8C9D693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54378"/>
            <a:ext cx="7608277" cy="33560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2150-D4F1-406D-9FCA-5A61E8D46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97" y="3719487"/>
            <a:ext cx="8371220" cy="282845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265907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Доставка вагонов грузополучателю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8048" y="1131925"/>
            <a:ext cx="872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Реализован учет доставка вагонов грузополучателю для договоров отгрузки без перехода права собственности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811BA1-6394-4E96-9081-E183B1CF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13362"/>
            <a:ext cx="8382000" cy="43391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495693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ж/д отгрузки и состояния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A7EB-92A7-466E-ADA1-1C80085F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164741"/>
            <a:ext cx="7429500" cy="342622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58BB3-4566-49A6-B9C3-33DB9A43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621290"/>
            <a:ext cx="8229600" cy="27606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9583272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ж/д отгрузки и состояния вагонов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1D9B5-8A03-40B1-85E1-C6D48F98A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04615"/>
            <a:ext cx="5257904" cy="441991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A92C74-C668-4ACB-A420-11C9BBC03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580" y="2037260"/>
            <a:ext cx="3636269" cy="452396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4600503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344AE77-F9B2-470C-93F5-C0B1CA2F556D}"/>
              </a:ext>
            </a:extLst>
          </p:cNvPr>
          <p:cNvGrpSpPr/>
          <p:nvPr/>
        </p:nvGrpSpPr>
        <p:grpSpPr>
          <a:xfrm>
            <a:off x="951000" y="1478453"/>
            <a:ext cx="7936350" cy="4753509"/>
            <a:chOff x="951000" y="1478453"/>
            <a:chExt cx="7936350" cy="4753509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0DF0BF6-42F0-479E-B81C-2651381A8B9A}"/>
                </a:ext>
              </a:extLst>
            </p:cNvPr>
            <p:cNvSpPr/>
            <p:nvPr/>
          </p:nvSpPr>
          <p:spPr>
            <a:xfrm>
              <a:off x="951000" y="1478453"/>
              <a:ext cx="6480000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УСЛОВИЕ ОТГРУЗКИ И РАЗРЕШЕНИЕ НА ОТГРУЗКУ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862892A-232E-47A1-842B-B1ED5BAEE780}"/>
                </a:ext>
              </a:extLst>
            </p:cNvPr>
            <p:cNvSpPr/>
            <p:nvPr/>
          </p:nvSpPr>
          <p:spPr>
            <a:xfrm>
              <a:off x="951000" y="2248125"/>
              <a:ext cx="6480000" cy="1332000"/>
            </a:xfrm>
            <a:prstGeom prst="roundRect">
              <a:avLst>
                <a:gd name="adj" fmla="val 10315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C0D5F13-D9E6-4579-BA98-9789DDE7D8E1}"/>
                </a:ext>
              </a:extLst>
            </p:cNvPr>
            <p:cNvSpPr/>
            <p:nvPr/>
          </p:nvSpPr>
          <p:spPr>
            <a:xfrm>
              <a:off x="1051148" y="2380177"/>
              <a:ext cx="6264000" cy="468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МАССЫ ГРУЗА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1604B8F-DF5B-4475-8044-91191AD2B183}"/>
                </a:ext>
              </a:extLst>
            </p:cNvPr>
            <p:cNvSpPr/>
            <p:nvPr/>
          </p:nvSpPr>
          <p:spPr>
            <a:xfrm>
              <a:off x="1051148" y="2981190"/>
              <a:ext cx="3077213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ПО ОСНАСТКЕ СУДНА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58848D77-13F7-4B1B-9918-D89368C64E24}"/>
                </a:ext>
              </a:extLst>
            </p:cNvPr>
            <p:cNvSpPr/>
            <p:nvPr/>
          </p:nvSpPr>
          <p:spPr>
            <a:xfrm>
              <a:off x="4265788" y="2981190"/>
              <a:ext cx="3060000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ВЗВЕШИВАНИЕ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68C24E3-4863-49FC-AFBB-75C9D9B7C626}"/>
                </a:ext>
              </a:extLst>
            </p:cNvPr>
            <p:cNvSpPr/>
            <p:nvPr/>
          </p:nvSpPr>
          <p:spPr>
            <a:xfrm>
              <a:off x="951000" y="3882914"/>
              <a:ext cx="3177361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C361F36-E6DF-4F1A-9C68-CED20A927FC1}"/>
                </a:ext>
              </a:extLst>
            </p:cNvPr>
            <p:cNvSpPr/>
            <p:nvPr/>
          </p:nvSpPr>
          <p:spPr>
            <a:xfrm>
              <a:off x="951000" y="5763962"/>
              <a:ext cx="6480000" cy="468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ВО ВНЕШНЕЙ УЧЕТНОЙ СИСТЕМЕ</a:t>
              </a:r>
            </a:p>
          </p:txBody>
        </p:sp>
        <p:sp>
          <p:nvSpPr>
            <p:cNvPr id="12" name="Стрелка: вверх 11">
              <a:extLst>
                <a:ext uri="{FF2B5EF4-FFF2-40B4-BE49-F238E27FC236}">
                  <a16:creationId xmlns:a16="http://schemas.microsoft.com/office/drawing/2014/main" id="{0F439A23-7D1C-45F9-9250-E5B20EBF0390}"/>
                </a:ext>
              </a:extLst>
            </p:cNvPr>
            <p:cNvSpPr/>
            <p:nvPr/>
          </p:nvSpPr>
          <p:spPr>
            <a:xfrm flipV="1">
              <a:off x="4100659" y="1943242"/>
              <a:ext cx="180000" cy="432000"/>
            </a:xfrm>
            <a:prstGeom prst="upArrow">
              <a:avLst>
                <a:gd name="adj1" fmla="val 50000"/>
                <a:gd name="adj2" fmla="val 1137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Стрелка: вверх 13">
              <a:extLst>
                <a:ext uri="{FF2B5EF4-FFF2-40B4-BE49-F238E27FC236}">
                  <a16:creationId xmlns:a16="http://schemas.microsoft.com/office/drawing/2014/main" id="{AD7669A5-282F-4D5A-A0C0-F0D1495DFD95}"/>
                </a:ext>
              </a:extLst>
            </p:cNvPr>
            <p:cNvSpPr/>
            <p:nvPr/>
          </p:nvSpPr>
          <p:spPr>
            <a:xfrm flipV="1">
              <a:off x="4100659" y="3572063"/>
              <a:ext cx="180000" cy="288000"/>
            </a:xfrm>
            <a:prstGeom prst="upArrow">
              <a:avLst>
                <a:gd name="adj1" fmla="val 50000"/>
                <a:gd name="adj2" fmla="val 5177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Стрелка: вверх 14">
              <a:extLst>
                <a:ext uri="{FF2B5EF4-FFF2-40B4-BE49-F238E27FC236}">
                  <a16:creationId xmlns:a16="http://schemas.microsoft.com/office/drawing/2014/main" id="{52CA9515-C403-4F59-A51B-CA06E981CB07}"/>
                </a:ext>
              </a:extLst>
            </p:cNvPr>
            <p:cNvSpPr/>
            <p:nvPr/>
          </p:nvSpPr>
          <p:spPr>
            <a:xfrm flipV="1">
              <a:off x="2494504" y="4338029"/>
              <a:ext cx="180000" cy="288000"/>
            </a:xfrm>
            <a:prstGeom prst="upArrow">
              <a:avLst>
                <a:gd name="adj1" fmla="val 50000"/>
                <a:gd name="adj2" fmla="val 5177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E0ADE14-8502-45FE-95D3-9EFC94045E30}"/>
                </a:ext>
              </a:extLst>
            </p:cNvPr>
            <p:cNvSpPr/>
            <p:nvPr/>
          </p:nvSpPr>
          <p:spPr>
            <a:xfrm>
              <a:off x="1324504" y="4781026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ПАСПОРТ КАЧЕСТВА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B890AE6E-F0B9-470E-BEAA-60A6EFB04606}"/>
                </a:ext>
              </a:extLst>
            </p:cNvPr>
            <p:cNvSpPr/>
            <p:nvPr/>
          </p:nvSpPr>
          <p:spPr>
            <a:xfrm>
              <a:off x="4535788" y="4787696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ЦЕНЫ </a:t>
              </a:r>
              <a:b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 КАЧЕСТВУ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07CEBEBF-1E7F-48E3-9086-83975972083A}"/>
                </a:ext>
              </a:extLst>
            </p:cNvPr>
            <p:cNvSpPr/>
            <p:nvPr/>
          </p:nvSpPr>
          <p:spPr>
            <a:xfrm>
              <a:off x="951000" y="4644418"/>
              <a:ext cx="6480000" cy="86255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Стрелка: вверх 19">
              <a:extLst>
                <a:ext uri="{FF2B5EF4-FFF2-40B4-BE49-F238E27FC236}">
                  <a16:creationId xmlns:a16="http://schemas.microsoft.com/office/drawing/2014/main" id="{014DBBF3-C732-4D26-8057-D41C96B0C953}"/>
                </a:ext>
              </a:extLst>
            </p:cNvPr>
            <p:cNvSpPr/>
            <p:nvPr/>
          </p:nvSpPr>
          <p:spPr>
            <a:xfrm flipV="1">
              <a:off x="4065117" y="5493634"/>
              <a:ext cx="200671" cy="24833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D2076E24-71BE-4599-BD61-B762581ACD25}"/>
                </a:ext>
              </a:extLst>
            </p:cNvPr>
            <p:cNvSpPr/>
            <p:nvPr/>
          </p:nvSpPr>
          <p:spPr>
            <a:xfrm>
              <a:off x="4280659" y="3908524"/>
              <a:ext cx="3034489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ПЕРЕМЕЩЕНИЕ</a:t>
              </a: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8E1BDEC-5912-49B7-8ED8-737391451AED}"/>
                </a:ext>
              </a:extLst>
            </p:cNvPr>
            <p:cNvSpPr/>
            <p:nvPr/>
          </p:nvSpPr>
          <p:spPr>
            <a:xfrm>
              <a:off x="7872428" y="2981190"/>
              <a:ext cx="1014922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ВЕСОВЫЕ</a:t>
              </a:r>
            </a:p>
          </p:txBody>
        </p:sp>
        <p:sp>
          <p:nvSpPr>
            <p:cNvPr id="23" name="Стрелка: вверх-вниз 22">
              <a:extLst>
                <a:ext uri="{FF2B5EF4-FFF2-40B4-BE49-F238E27FC236}">
                  <a16:creationId xmlns:a16="http://schemas.microsoft.com/office/drawing/2014/main" id="{2623C7EC-4EF8-4B96-82D3-EA04B6D44A7F}"/>
                </a:ext>
              </a:extLst>
            </p:cNvPr>
            <p:cNvSpPr/>
            <p:nvPr/>
          </p:nvSpPr>
          <p:spPr>
            <a:xfrm rot="5400000">
              <a:off x="7565498" y="3035190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1740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B0366E-7769-44D3-8A40-942CE5FB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4" y="1117508"/>
            <a:ext cx="5049699" cy="368524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2530" y="4802753"/>
            <a:ext cx="31918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Решение позволяет фиксировать отгрузку водным транспортом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с возможностью ввода массы на основании взвешивания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A57D8-327B-4DD6-9E1F-2F4FACD02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76" y="2712396"/>
            <a:ext cx="5543550" cy="397646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0943105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8970" y="4717242"/>
            <a:ext cx="29207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либо расчета массы </a:t>
            </a:r>
            <a:r>
              <a:rPr kumimoji="0" lang="ru-RU" sz="2000" b="1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на основании шкалы осадки судна</a:t>
            </a: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. </a:t>
            </a:r>
            <a:b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</a:b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Предусмотрена печать формы ГУ-30.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98C811-E369-4106-BBD1-3C91908C4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7" y="1119805"/>
            <a:ext cx="5333462" cy="34911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6F86D-6A95-4971-AE9A-55FD72F3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094" y="2361435"/>
            <a:ext cx="5084495" cy="43093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317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горными и геологоразведочными работами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B0D47D-B5F2-4770-A700-AE2757DAF4D2}"/>
              </a:ext>
            </a:extLst>
          </p:cNvPr>
          <p:cNvGrpSpPr/>
          <p:nvPr/>
        </p:nvGrpSpPr>
        <p:grpSpPr>
          <a:xfrm>
            <a:off x="942006" y="1285004"/>
            <a:ext cx="6927224" cy="5204458"/>
            <a:chOff x="381289" y="1293630"/>
            <a:chExt cx="6927224" cy="5204458"/>
          </a:xfrm>
        </p:grpSpPr>
        <p:sp>
          <p:nvSpPr>
            <p:cNvPr id="4" name="Стрелка: вниз 3">
              <a:extLst>
                <a:ext uri="{FF2B5EF4-FFF2-40B4-BE49-F238E27FC236}">
                  <a16:creationId xmlns:a16="http://schemas.microsoft.com/office/drawing/2014/main" id="{78181ED3-53D3-4F80-8925-42093242A6C7}"/>
                </a:ext>
              </a:extLst>
            </p:cNvPr>
            <p:cNvSpPr/>
            <p:nvPr/>
          </p:nvSpPr>
          <p:spPr>
            <a:xfrm>
              <a:off x="3344280" y="1793978"/>
              <a:ext cx="2455817" cy="4200109"/>
            </a:xfrm>
            <a:prstGeom prst="downArrow">
              <a:avLst>
                <a:gd name="adj1" fmla="val 50000"/>
                <a:gd name="adj2" fmla="val 58625"/>
              </a:avLst>
            </a:prstGeom>
            <a:solidFill>
              <a:srgbClr val="DBF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C3AC441-521F-41BA-932C-B8CDDCEE24E8}"/>
                </a:ext>
              </a:extLst>
            </p:cNvPr>
            <p:cNvSpPr/>
            <p:nvPr/>
          </p:nvSpPr>
          <p:spPr>
            <a:xfrm>
              <a:off x="1908513" y="1965124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НОРМИРОВАНИЕ РАБОТ И ПЕРЕВОЗОК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6088A47-66D9-4594-909A-2E11F7C97305}"/>
                </a:ext>
              </a:extLst>
            </p:cNvPr>
            <p:cNvSpPr/>
            <p:nvPr/>
          </p:nvSpPr>
          <p:spPr>
            <a:xfrm>
              <a:off x="1908513" y="4651100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МАРКШЕЙДЕРСКИЕ ЗАМЕРЫ, ПРИЕМКА ГОРНЫХ РАБОТ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477C036-932A-43FF-A5DE-06FE76B13E8A}"/>
                </a:ext>
              </a:extLst>
            </p:cNvPr>
            <p:cNvSpPr/>
            <p:nvPr/>
          </p:nvSpPr>
          <p:spPr>
            <a:xfrm>
              <a:off x="1908513" y="2636618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ОБЪЕМНО-КАЛЕНДАРНОЕ ПЛАНИРОВАНИЕ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993C5A6-7CB0-4DA6-896F-8F58A3B93DBD}"/>
                </a:ext>
              </a:extLst>
            </p:cNvPr>
            <p:cNvSpPr/>
            <p:nvPr/>
          </p:nvSpPr>
          <p:spPr>
            <a:xfrm>
              <a:off x="1908513" y="3308112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СМЕННОЕ ПЛАНИРОВАНИЕ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8CB73C5-D9F4-4776-9F6B-94FEB08C8C84}"/>
                </a:ext>
              </a:extLst>
            </p:cNvPr>
            <p:cNvSpPr/>
            <p:nvPr/>
          </p:nvSpPr>
          <p:spPr>
            <a:xfrm>
              <a:off x="1908513" y="3979606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ОПЕРАТИВНЫЙ УЧЕТ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КОЛИЧЕСТВЕННЫХ И КАЧЕСТВЕННЫХ ПОКАЗАТЕЛЕЙ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E1B25CE-1D1C-4375-BC24-1EEA2F032CE3}"/>
                </a:ext>
              </a:extLst>
            </p:cNvPr>
            <p:cNvSpPr/>
            <p:nvPr/>
          </p:nvSpPr>
          <p:spPr>
            <a:xfrm>
              <a:off x="1908513" y="5322594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УЧЕТА ГОРНЫХ РАБОТ</a:t>
              </a: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69DF18AB-066C-4841-8CD6-E412F56C2DA1}"/>
                </a:ext>
              </a:extLst>
            </p:cNvPr>
            <p:cNvSpPr/>
            <p:nvPr/>
          </p:nvSpPr>
          <p:spPr>
            <a:xfrm>
              <a:off x="1908513" y="5994088"/>
              <a:ext cx="5400000" cy="504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УПРАВЛЕНЧЕСКОМ УЧЕТЕ </a:t>
              </a:r>
              <a:br>
                <a:rPr lang="ru-RU" sz="1600" b="1" dirty="0">
                  <a:solidFill>
                    <a:srgbClr val="304961"/>
                  </a:solidFill>
                </a:rPr>
              </a:br>
              <a:r>
                <a:rPr lang="ru-RU" sz="1600" b="1" dirty="0">
                  <a:solidFill>
                    <a:srgbClr val="304961"/>
                  </a:solidFill>
                </a:rPr>
                <a:t>ВНЕШНЕЙ УЧЕТНОЙ СИСТЕМЫ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3F696BD6-62A1-4191-8C1C-495AD99F542E}"/>
                </a:ext>
              </a:extLst>
            </p:cNvPr>
            <p:cNvSpPr/>
            <p:nvPr/>
          </p:nvSpPr>
          <p:spPr>
            <a:xfrm>
              <a:off x="1908513" y="1293630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ЗАПАСОВ ПОЛЕЗНЫХ ИСКОПАЕМЫХ </a:t>
              </a:r>
              <a:b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ПОТЕРИ И РАЗУБОЖИВАНИЕ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23E3845-583C-4650-B247-2F9B9761589B}"/>
                </a:ext>
              </a:extLst>
            </p:cNvPr>
            <p:cNvSpPr/>
            <p:nvPr/>
          </p:nvSpPr>
          <p:spPr>
            <a:xfrm>
              <a:off x="381289" y="1293630"/>
              <a:ext cx="1125400" cy="500348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ГГИС</a:t>
              </a:r>
            </a:p>
          </p:txBody>
        </p:sp>
        <p:sp>
          <p:nvSpPr>
            <p:cNvPr id="14" name="Стрелка: вверх-вниз 13">
              <a:extLst>
                <a:ext uri="{FF2B5EF4-FFF2-40B4-BE49-F238E27FC236}">
                  <a16:creationId xmlns:a16="http://schemas.microsoft.com/office/drawing/2014/main" id="{27C32E2C-1165-47B8-A7E7-A55814009776}"/>
                </a:ext>
              </a:extLst>
            </p:cNvPr>
            <p:cNvSpPr/>
            <p:nvPr/>
          </p:nvSpPr>
          <p:spPr>
            <a:xfrm rot="5400000">
              <a:off x="1617601" y="1363804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C341B49-1DE6-4F0B-B7F9-4ED02DEE6342}"/>
                </a:ext>
              </a:extLst>
            </p:cNvPr>
            <p:cNvSpPr/>
            <p:nvPr/>
          </p:nvSpPr>
          <p:spPr>
            <a:xfrm>
              <a:off x="381289" y="3308112"/>
              <a:ext cx="1144208" cy="1174248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АСД, ВЕСОВЫЕ</a:t>
              </a:r>
            </a:p>
          </p:txBody>
        </p:sp>
        <p:sp>
          <p:nvSpPr>
            <p:cNvPr id="16" name="Стрелка: вверх-вниз 15">
              <a:extLst>
                <a:ext uri="{FF2B5EF4-FFF2-40B4-BE49-F238E27FC236}">
                  <a16:creationId xmlns:a16="http://schemas.microsoft.com/office/drawing/2014/main" id="{299B5319-828E-4AF5-A68C-A13168AEFEC5}"/>
                </a:ext>
              </a:extLst>
            </p:cNvPr>
            <p:cNvSpPr/>
            <p:nvPr/>
          </p:nvSpPr>
          <p:spPr>
            <a:xfrm rot="5400000">
              <a:off x="1617601" y="4051606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Стрелка: вверх-вниз 16">
              <a:extLst>
                <a:ext uri="{FF2B5EF4-FFF2-40B4-BE49-F238E27FC236}">
                  <a16:creationId xmlns:a16="http://schemas.microsoft.com/office/drawing/2014/main" id="{0D834824-086D-4590-A50E-792F381E0CEF}"/>
                </a:ext>
              </a:extLst>
            </p:cNvPr>
            <p:cNvSpPr/>
            <p:nvPr/>
          </p:nvSpPr>
          <p:spPr>
            <a:xfrm rot="5400000">
              <a:off x="1629255" y="3380112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6165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Перемещение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71690" y="1077287"/>
            <a:ext cx="29207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в том числе в разрезе ГТД, коносаментов и поручений на погрузку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44BAF-6236-4F8F-AB38-0807B85B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8" y="1120892"/>
            <a:ext cx="5765434" cy="50513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A5CE2B-D1EF-43A6-93BD-815E9122C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3939609"/>
            <a:ext cx="6028306" cy="27743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795768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без транспорта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4529" y="1343189"/>
            <a:ext cx="29207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Отгрузка и перемещение продукции без транспорта необходимы в случаях, при которых не требуется информация по транспорту и его аналитикам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F32B8-515D-4825-A068-F531B31F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64" y="1118283"/>
            <a:ext cx="4791419" cy="307508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572FB4-4643-48E9-979E-768F77578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22" y="2968162"/>
            <a:ext cx="5543551" cy="20270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042E2-4163-4555-BE94-10EDE4C1E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4235471"/>
            <a:ext cx="4973119" cy="252859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1BFA9B-B725-4EAD-85A1-02EFDCD71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857" y="5121868"/>
            <a:ext cx="4939626" cy="164219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097586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оборудованием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75AB8E3-3D86-4A60-A4D0-AA41DFD6948A}"/>
              </a:ext>
            </a:extLst>
          </p:cNvPr>
          <p:cNvGrpSpPr/>
          <p:nvPr/>
        </p:nvGrpSpPr>
        <p:grpSpPr>
          <a:xfrm>
            <a:off x="323850" y="1221985"/>
            <a:ext cx="8374575" cy="5337740"/>
            <a:chOff x="323850" y="1221985"/>
            <a:chExt cx="8374575" cy="5337740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3F2FDC2B-E7AD-4D8F-8B1A-D87417D8901A}"/>
                </a:ext>
              </a:extLst>
            </p:cNvPr>
            <p:cNvSpPr/>
            <p:nvPr/>
          </p:nvSpPr>
          <p:spPr>
            <a:xfrm>
              <a:off x="1581540" y="3973744"/>
              <a:ext cx="1692000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ПЕЧАТЬ ПУТЕВЫХ ЛИСТОВ</a:t>
              </a: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A40443EE-AEE3-440D-9A93-0056A620B4D5}"/>
                </a:ext>
              </a:extLst>
            </p:cNvPr>
            <p:cNvSpPr/>
            <p:nvPr/>
          </p:nvSpPr>
          <p:spPr>
            <a:xfrm>
              <a:off x="3360122" y="3973744"/>
              <a:ext cx="1692000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ВРЕМЕНИ РАБОТЫ И ПРОСТОЕВ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5D001DAA-6DF8-42A8-9C32-D043D94BA264}"/>
                </a:ext>
              </a:extLst>
            </p:cNvPr>
            <p:cNvSpPr/>
            <p:nvPr/>
          </p:nvSpPr>
          <p:spPr>
            <a:xfrm>
              <a:off x="5131170" y="3973744"/>
              <a:ext cx="1799475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ВЫПОЛНЕННЫХ РАБОТ</a:t>
              </a: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05A44FA-B5ED-460A-9BED-70715AB254E1}"/>
                </a:ext>
              </a:extLst>
            </p:cNvPr>
            <p:cNvSpPr/>
            <p:nvPr/>
          </p:nvSpPr>
          <p:spPr>
            <a:xfrm>
              <a:off x="7009692" y="3973744"/>
              <a:ext cx="1584527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ПОКАЗАНИЙ СЧЕТЧИКОВ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 НАРАБОТКИ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69B54756-AF2A-445F-A667-1FC077D02A21}"/>
                </a:ext>
              </a:extLst>
            </p:cNvPr>
            <p:cNvSpPr/>
            <p:nvPr/>
          </p:nvSpPr>
          <p:spPr>
            <a:xfrm>
              <a:off x="1581540" y="3369538"/>
              <a:ext cx="7012680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СОСТАВ ОБОРУДОВАНИЯ, ВЫВОДИМОГО  НА СМЕНУ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48B0D7BE-A144-45A3-9BD9-E5756B14CCF9}"/>
                </a:ext>
              </a:extLst>
            </p:cNvPr>
            <p:cNvSpPr/>
            <p:nvPr/>
          </p:nvSpPr>
          <p:spPr>
            <a:xfrm>
              <a:off x="1581540" y="2766199"/>
              <a:ext cx="7012680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РЕГЛАМЕНТИРОВАННЫЕ ПРОСТОИ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460C9859-1289-40A7-9A18-7FAE74BC2387}"/>
                </a:ext>
              </a:extLst>
            </p:cNvPr>
            <p:cNvSpPr/>
            <p:nvPr/>
          </p:nvSpPr>
          <p:spPr>
            <a:xfrm>
              <a:off x="1498425" y="2650800"/>
              <a:ext cx="7200000" cy="3146138"/>
            </a:xfrm>
            <a:prstGeom prst="roundRect">
              <a:avLst>
                <a:gd name="adj" fmla="val 5136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D083E14B-7BB8-47CF-B8D2-AF6721429195}"/>
                </a:ext>
              </a:extLst>
            </p:cNvPr>
            <p:cNvSpPr/>
            <p:nvPr/>
          </p:nvSpPr>
          <p:spPr>
            <a:xfrm>
              <a:off x="1497645" y="1221985"/>
              <a:ext cx="3328645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ПЛАНИРОВАНИЕ ДОСТУПНОСТИ</a:t>
              </a: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675A40BE-1468-47CF-8D5B-C8351E21C8DD}"/>
                </a:ext>
              </a:extLst>
            </p:cNvPr>
            <p:cNvSpPr/>
            <p:nvPr/>
          </p:nvSpPr>
          <p:spPr>
            <a:xfrm>
              <a:off x="5368999" y="1221985"/>
              <a:ext cx="3328646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ЗАЯВКИ НА ТРАНСПОРТ</a:t>
              </a:r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4661514-28B1-4D39-A70B-FE70B23A0E4C}"/>
                </a:ext>
              </a:extLst>
            </p:cNvPr>
            <p:cNvSpPr/>
            <p:nvPr/>
          </p:nvSpPr>
          <p:spPr>
            <a:xfrm>
              <a:off x="1498425" y="6091163"/>
              <a:ext cx="7200000" cy="468562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ВО ВНЕШНЕЙ УЧЕТНОЙ СИСТЕМЕ</a:t>
              </a:r>
            </a:p>
          </p:txBody>
        </p:sp>
        <p:sp>
          <p:nvSpPr>
            <p:cNvPr id="36" name="Стрелка: вверх 35">
              <a:extLst>
                <a:ext uri="{FF2B5EF4-FFF2-40B4-BE49-F238E27FC236}">
                  <a16:creationId xmlns:a16="http://schemas.microsoft.com/office/drawing/2014/main" id="{6E09C5B3-695D-4059-9370-810FE16EE916}"/>
                </a:ext>
              </a:extLst>
            </p:cNvPr>
            <p:cNvSpPr/>
            <p:nvPr/>
          </p:nvSpPr>
          <p:spPr>
            <a:xfrm flipV="1">
              <a:off x="3071967" y="1701102"/>
              <a:ext cx="213930" cy="228203"/>
            </a:xfrm>
            <a:prstGeom prst="upArrow">
              <a:avLst>
                <a:gd name="adj1" fmla="val 50000"/>
                <a:gd name="adj2" fmla="val 658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Стрелка: вверх 37">
              <a:extLst>
                <a:ext uri="{FF2B5EF4-FFF2-40B4-BE49-F238E27FC236}">
                  <a16:creationId xmlns:a16="http://schemas.microsoft.com/office/drawing/2014/main" id="{47DD6CFE-23F1-40EE-A11E-7B6A994F4034}"/>
                </a:ext>
              </a:extLst>
            </p:cNvPr>
            <p:cNvSpPr/>
            <p:nvPr/>
          </p:nvSpPr>
          <p:spPr>
            <a:xfrm flipV="1">
              <a:off x="4968417" y="5802488"/>
              <a:ext cx="221090" cy="271161"/>
            </a:xfrm>
            <a:prstGeom prst="upArrow">
              <a:avLst>
                <a:gd name="adj1" fmla="val 50000"/>
                <a:gd name="adj2" fmla="val 8260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Стрелка: влево-вправо 1">
              <a:extLst>
                <a:ext uri="{FF2B5EF4-FFF2-40B4-BE49-F238E27FC236}">
                  <a16:creationId xmlns:a16="http://schemas.microsoft.com/office/drawing/2014/main" id="{A97D65AE-8887-4D84-8AE0-B38968E17F97}"/>
                </a:ext>
              </a:extLst>
            </p:cNvPr>
            <p:cNvSpPr/>
            <p:nvPr/>
          </p:nvSpPr>
          <p:spPr>
            <a:xfrm>
              <a:off x="4841007" y="1366266"/>
              <a:ext cx="504000" cy="180000"/>
            </a:xfrm>
            <a:prstGeom prst="leftRightArrow">
              <a:avLst>
                <a:gd name="adj1" fmla="val 50000"/>
                <a:gd name="adj2" fmla="val 8175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2543F2F2-D940-4D06-82F9-9C241269BA36}"/>
                </a:ext>
              </a:extLst>
            </p:cNvPr>
            <p:cNvSpPr/>
            <p:nvPr/>
          </p:nvSpPr>
          <p:spPr>
            <a:xfrm>
              <a:off x="5131171" y="5161484"/>
              <a:ext cx="3462734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РАБОТЫ ХОЗТРАНСПОРТА И СПЕЦТЕХНИКИ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7B3F1B3E-2B3A-4768-8002-6D854180FB27}"/>
                </a:ext>
              </a:extLst>
            </p:cNvPr>
            <p:cNvSpPr/>
            <p:nvPr/>
          </p:nvSpPr>
          <p:spPr>
            <a:xfrm>
              <a:off x="1498425" y="1964476"/>
              <a:ext cx="7200000" cy="468562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НАРЯДЫ НА РАБОТУ ГОРНОГО ОБОРУДОВАНИЯ, ХОЗТРАНСПОРТА И СПЕЦТЕХНИКИ </a:t>
              </a:r>
            </a:p>
          </p:txBody>
        </p:sp>
        <p:sp>
          <p:nvSpPr>
            <p:cNvPr id="20" name="Стрелка: вверх 19">
              <a:extLst>
                <a:ext uri="{FF2B5EF4-FFF2-40B4-BE49-F238E27FC236}">
                  <a16:creationId xmlns:a16="http://schemas.microsoft.com/office/drawing/2014/main" id="{E5DF28F8-6333-46F4-B699-49200882300C}"/>
                </a:ext>
              </a:extLst>
            </p:cNvPr>
            <p:cNvSpPr/>
            <p:nvPr/>
          </p:nvSpPr>
          <p:spPr>
            <a:xfrm flipV="1">
              <a:off x="4984150" y="2441402"/>
              <a:ext cx="217714" cy="216000"/>
            </a:xfrm>
            <a:prstGeom prst="upArrow">
              <a:avLst>
                <a:gd name="adj1" fmla="val 50000"/>
                <a:gd name="adj2" fmla="val 6766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Стрелка: вверх 20">
              <a:extLst>
                <a:ext uri="{FF2B5EF4-FFF2-40B4-BE49-F238E27FC236}">
                  <a16:creationId xmlns:a16="http://schemas.microsoft.com/office/drawing/2014/main" id="{EF738FE6-C56B-4871-BBB2-388673B015D8}"/>
                </a:ext>
              </a:extLst>
            </p:cNvPr>
            <p:cNvSpPr/>
            <p:nvPr/>
          </p:nvSpPr>
          <p:spPr>
            <a:xfrm flipV="1">
              <a:off x="6930646" y="1701102"/>
              <a:ext cx="213930" cy="228203"/>
            </a:xfrm>
            <a:prstGeom prst="upArrow">
              <a:avLst>
                <a:gd name="adj1" fmla="val 50000"/>
                <a:gd name="adj2" fmla="val 658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0FE02FF-AB23-4DFA-A05B-B83F2641CBB5}"/>
                </a:ext>
              </a:extLst>
            </p:cNvPr>
            <p:cNvSpPr/>
            <p:nvPr/>
          </p:nvSpPr>
          <p:spPr>
            <a:xfrm>
              <a:off x="1614091" y="5161484"/>
              <a:ext cx="3462734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НОРМИРОВАНИЕ И УЧЕТ ШИН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FC884578-9554-421E-A3D4-34578371FC8F}"/>
                </a:ext>
              </a:extLst>
            </p:cNvPr>
            <p:cNvSpPr/>
            <p:nvPr/>
          </p:nvSpPr>
          <p:spPr>
            <a:xfrm>
              <a:off x="323850" y="4156556"/>
              <a:ext cx="781050" cy="714375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АСД</a:t>
              </a:r>
            </a:p>
          </p:txBody>
        </p:sp>
        <p:sp>
          <p:nvSpPr>
            <p:cNvPr id="24" name="Стрелка: вверх-вниз 23">
              <a:extLst>
                <a:ext uri="{FF2B5EF4-FFF2-40B4-BE49-F238E27FC236}">
                  <a16:creationId xmlns:a16="http://schemas.microsoft.com/office/drawing/2014/main" id="{CC6A45C5-31A5-4FDA-AF1F-ED210EB05212}"/>
                </a:ext>
              </a:extLst>
            </p:cNvPr>
            <p:cNvSpPr/>
            <p:nvPr/>
          </p:nvSpPr>
          <p:spPr>
            <a:xfrm rot="5400000">
              <a:off x="1215433" y="4333743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6290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НСИ по оборудованию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90F6217-124F-4FA0-8D0E-EF7C2F0ED5D7}"/>
              </a:ext>
            </a:extLst>
          </p:cNvPr>
          <p:cNvSpPr/>
          <p:nvPr/>
        </p:nvSpPr>
        <p:spPr>
          <a:xfrm>
            <a:off x="335509" y="1782757"/>
            <a:ext cx="3200402" cy="43107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 ОБОРУДОВАНИЯ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88AD849-BAD4-46C7-9EF2-652CAB580C81}"/>
              </a:ext>
            </a:extLst>
          </p:cNvPr>
          <p:cNvSpPr/>
          <p:nvPr/>
        </p:nvSpPr>
        <p:spPr>
          <a:xfrm>
            <a:off x="335509" y="2526536"/>
            <a:ext cx="2534197" cy="43107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ТИП ОБОРУДОВАНИЯ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65C0936-A93E-49BE-992E-46F9165760F3}"/>
              </a:ext>
            </a:extLst>
          </p:cNvPr>
          <p:cNvSpPr/>
          <p:nvPr/>
        </p:nvSpPr>
        <p:spPr>
          <a:xfrm>
            <a:off x="1001714" y="3264564"/>
            <a:ext cx="2534197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МОДЕЛИ ОБОРУДОВАНИЯ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0E3DF76-871A-458B-B220-AA861DFA14EC}"/>
              </a:ext>
            </a:extLst>
          </p:cNvPr>
          <p:cNvSpPr/>
          <p:nvPr/>
        </p:nvSpPr>
        <p:spPr>
          <a:xfrm>
            <a:off x="276998" y="4531962"/>
            <a:ext cx="2534197" cy="431075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РАСХОДА ГСМ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D454973-534D-49DC-BABA-8027E1A446E4}"/>
              </a:ext>
            </a:extLst>
          </p:cNvPr>
          <p:cNvSpPr/>
          <p:nvPr/>
        </p:nvSpPr>
        <p:spPr>
          <a:xfrm>
            <a:off x="276998" y="5269990"/>
            <a:ext cx="3200402" cy="431075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СЧЕТЧИКИ И НАРАБОТКА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CF9C7E-CAE7-472D-9642-E6DEFAE6F0EE}"/>
              </a:ext>
            </a:extLst>
          </p:cNvPr>
          <p:cNvSpPr/>
          <p:nvPr/>
        </p:nvSpPr>
        <p:spPr>
          <a:xfrm>
            <a:off x="4041004" y="3261689"/>
            <a:ext cx="2412000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МАРКИ ОБОРУДОВАНИЯ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955054D-2F99-47AC-8C79-4C5E81A9A148}"/>
              </a:ext>
            </a:extLst>
          </p:cNvPr>
          <p:cNvSpPr/>
          <p:nvPr/>
        </p:nvSpPr>
        <p:spPr>
          <a:xfrm>
            <a:off x="4041004" y="1733609"/>
            <a:ext cx="2412000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ТЕХНОЛОГИЧЕСКИЕ ГРУППЫ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0681CFC-8BA8-4EAD-BB40-DBEDFE777A9E}"/>
              </a:ext>
            </a:extLst>
          </p:cNvPr>
          <p:cNvSpPr/>
          <p:nvPr/>
        </p:nvSpPr>
        <p:spPr>
          <a:xfrm>
            <a:off x="4041004" y="4789767"/>
            <a:ext cx="2412000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ОБОРУДОВАНИЕ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4A503A5-D02B-46B8-8A8D-73C57DB0BB00}"/>
              </a:ext>
            </a:extLst>
          </p:cNvPr>
          <p:cNvSpPr/>
          <p:nvPr/>
        </p:nvSpPr>
        <p:spPr>
          <a:xfrm>
            <a:off x="6932394" y="2467182"/>
            <a:ext cx="1908000" cy="64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Условия горных работ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CA82E64-ED6B-4C34-A0A9-FA8CD8D23C75}"/>
              </a:ext>
            </a:extLst>
          </p:cNvPr>
          <p:cNvSpPr/>
          <p:nvPr/>
        </p:nvSpPr>
        <p:spPr>
          <a:xfrm>
            <a:off x="6932394" y="4332250"/>
            <a:ext cx="1908000" cy="64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горных работ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F4FAAC9-0A99-4C8A-A6AF-5713B5172CA3}"/>
              </a:ext>
            </a:extLst>
          </p:cNvPr>
          <p:cNvSpPr/>
          <p:nvPr/>
        </p:nvSpPr>
        <p:spPr>
          <a:xfrm>
            <a:off x="6932394" y="3274871"/>
            <a:ext cx="1908000" cy="900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технологических перевозок</a:t>
            </a:r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74BE512D-60F1-46E4-8893-C0D04813690E}"/>
              </a:ext>
            </a:extLst>
          </p:cNvPr>
          <p:cNvSpPr/>
          <p:nvPr/>
        </p:nvSpPr>
        <p:spPr>
          <a:xfrm flipV="1">
            <a:off x="3000079" y="4222134"/>
            <a:ext cx="180000" cy="100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9B2B30C5-F44F-40D7-85C7-0B253DA2EF78}"/>
              </a:ext>
            </a:extLst>
          </p:cNvPr>
          <p:cNvSpPr/>
          <p:nvPr/>
        </p:nvSpPr>
        <p:spPr>
          <a:xfrm flipV="1">
            <a:off x="2160530" y="4216981"/>
            <a:ext cx="180000" cy="28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0485D848-5752-494B-884E-E9CB4517D97F}"/>
              </a:ext>
            </a:extLst>
          </p:cNvPr>
          <p:cNvSpPr/>
          <p:nvPr/>
        </p:nvSpPr>
        <p:spPr>
          <a:xfrm>
            <a:off x="2160530" y="2944115"/>
            <a:ext cx="180000" cy="28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7C19CFB1-0982-4D19-9A35-FF6528EE2D48}"/>
              </a:ext>
            </a:extLst>
          </p:cNvPr>
          <p:cNvSpPr/>
          <p:nvPr/>
        </p:nvSpPr>
        <p:spPr>
          <a:xfrm>
            <a:off x="3011447" y="2232646"/>
            <a:ext cx="180000" cy="100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6E5D58C5-77D3-42F0-BB0A-B0A6C6CB3F4E}"/>
              </a:ext>
            </a:extLst>
          </p:cNvPr>
          <p:cNvSpPr/>
          <p:nvPr/>
        </p:nvSpPr>
        <p:spPr>
          <a:xfrm>
            <a:off x="5157004" y="2685687"/>
            <a:ext cx="180000" cy="576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D821891F-2D0C-45D2-A91C-203134B2D580}"/>
              </a:ext>
            </a:extLst>
          </p:cNvPr>
          <p:cNvSpPr/>
          <p:nvPr/>
        </p:nvSpPr>
        <p:spPr>
          <a:xfrm>
            <a:off x="5157004" y="4222134"/>
            <a:ext cx="180000" cy="576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47240616-BDFD-4EAC-B1EE-67CCD5E99008}"/>
              </a:ext>
            </a:extLst>
          </p:cNvPr>
          <p:cNvSpPr/>
          <p:nvPr/>
        </p:nvSpPr>
        <p:spPr>
          <a:xfrm rot="5400000">
            <a:off x="3687354" y="3505103"/>
            <a:ext cx="180000" cy="46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трелка: вверх 21">
            <a:extLst>
              <a:ext uri="{FF2B5EF4-FFF2-40B4-BE49-F238E27FC236}">
                <a16:creationId xmlns:a16="http://schemas.microsoft.com/office/drawing/2014/main" id="{FC340D91-D1A5-4C40-8437-5F752F66B0C8}"/>
              </a:ext>
            </a:extLst>
          </p:cNvPr>
          <p:cNvSpPr/>
          <p:nvPr/>
        </p:nvSpPr>
        <p:spPr>
          <a:xfrm rot="8296235" flipV="1">
            <a:off x="3698458" y="4053935"/>
            <a:ext cx="180000" cy="900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F470A8F0-231A-400A-8179-FA952403A67F}"/>
              </a:ext>
            </a:extLst>
          </p:cNvPr>
          <p:cNvCxnSpPr>
            <a:stCxn id="12" idx="1"/>
            <a:endCxn id="13" idx="1"/>
          </p:cNvCxnSpPr>
          <p:nvPr/>
        </p:nvCxnSpPr>
        <p:spPr>
          <a:xfrm rot="10800000" flipV="1">
            <a:off x="6932394" y="2791182"/>
            <a:ext cx="12700" cy="1865068"/>
          </a:xfrm>
          <a:prstGeom prst="bentConnector3">
            <a:avLst>
              <a:gd name="adj1" fmla="val 180000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D1BE235-BB8E-4001-BCA8-0E71E7F35ED1}"/>
              </a:ext>
            </a:extLst>
          </p:cNvPr>
          <p:cNvCxnSpPr/>
          <p:nvPr/>
        </p:nvCxnSpPr>
        <p:spPr>
          <a:xfrm flipH="1">
            <a:off x="6453004" y="3716680"/>
            <a:ext cx="468000" cy="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2920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Информация по оборудованию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0" y="1188395"/>
            <a:ext cx="4240719" cy="38759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977001" y="5274000"/>
            <a:ext cx="39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Марка оборудования определяет производственные возможности оборудования, может меняться с течением времени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7001" y="3537974"/>
            <a:ext cx="39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Модель оборудования определяет характеристики от производителя, не зависящие от конкретной единицы техники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7000" y="2181225"/>
            <a:ext cx="2485763" cy="14763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2100" y="2558620"/>
            <a:ext cx="4179900" cy="13219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Прямая со стрелкой 11"/>
          <p:cNvCxnSpPr>
            <a:stCxn id="7" idx="3"/>
          </p:cNvCxnSpPr>
          <p:nvPr/>
        </p:nvCxnSpPr>
        <p:spPr>
          <a:xfrm>
            <a:off x="3052763" y="2255044"/>
            <a:ext cx="2284237" cy="3956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619375" y="2690813"/>
            <a:ext cx="17625" cy="258318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437C32-4FC7-47DE-9F42-11B1B2DA0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00" y="1199625"/>
            <a:ext cx="3473625" cy="211083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C851B-81DF-433E-BC4C-3A9D130AC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776" y="5275787"/>
            <a:ext cx="2712447" cy="144767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17411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Регламентированные простои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45092"/>
            <a:ext cx="874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Регламентированные простои определяют продолжительность и время постоянно повторяющихся простоев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74" y="2194417"/>
            <a:ext cx="8533052" cy="400341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3318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доступности оборудования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06" y="988077"/>
            <a:ext cx="8840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доступности оборудования позволяют запланировать простои оборудования и ППР, рассчитать плановую техническую готовность и время использования оборудования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3D70E-5492-4585-BB20-A247FA50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7" y="2068433"/>
            <a:ext cx="8173557" cy="447723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33645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Состав оборудования смены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91244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Состав оборудования смены определяет доступность оборудования при формировании наряда и фиксирует запланированные простои, информация используется при выдаче нарядов и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формировании путевых листов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A95174-DD00-42A4-B876-041B7F90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6" y="2482293"/>
            <a:ext cx="8643668" cy="328446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1706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Показания счетчиков и наработка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197" y="4403033"/>
            <a:ext cx="451702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оперативном режиме производится учет показаний счетчиков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наработка в разрезе видов наработки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Типы счетчиков и параметры наработки определяются в модели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66E8BD-9AFC-46D3-88F6-FB563E58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8" y="1184707"/>
            <a:ext cx="7592996" cy="289199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0EC6A-8FFD-4A2B-A36D-C41C8F64E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24" y="4194873"/>
            <a:ext cx="4100579" cy="251912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28502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9133AA-6B3B-447B-916F-795F03B2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9" y="1177519"/>
            <a:ext cx="7762875" cy="377493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времени работы и простоев оборудования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91433" y="2700338"/>
            <a:ext cx="737792" cy="32156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>
            <a:cxnSpLocks/>
            <a:stCxn id="5" idx="2"/>
          </p:cNvCxnSpPr>
          <p:nvPr/>
        </p:nvCxnSpPr>
        <p:spPr>
          <a:xfrm flipH="1">
            <a:off x="4717257" y="3021899"/>
            <a:ext cx="143072" cy="312448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507" y="4955801"/>
            <a:ext cx="384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времени работы оборудования и простоев определяет показатели эффективности подготовки и использования парка техники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A9DC80-122D-41FA-A56D-306B9A19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005" y="3341044"/>
            <a:ext cx="4504488" cy="324597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9662205"/>
      </p:ext>
    </p:extLst>
  </p:cSld>
  <p:clrMapOvr>
    <a:masterClrMapping/>
  </p:clrMapOvr>
</p:sld>
</file>

<file path=ppt/theme/theme1.xml><?xml version="1.0" encoding="utf-8"?>
<a:theme xmlns:a="http://schemas.openxmlformats.org/drawingml/2006/main" name="Синерго Титульны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инерго Заключительн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Синерго Заключительные слайды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11246</TotalTime>
  <Words>9294</Words>
  <Application>Microsoft Office PowerPoint</Application>
  <PresentationFormat>Экран (4:3)</PresentationFormat>
  <Paragraphs>1019</Paragraphs>
  <Slides>136</Slides>
  <Notes>134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136</vt:i4>
      </vt:variant>
    </vt:vector>
  </HeadingPairs>
  <TitlesOfParts>
    <vt:vector size="149" baseType="lpstr">
      <vt:lpstr>Arial</vt:lpstr>
      <vt:lpstr>Calibri</vt:lpstr>
      <vt:lpstr>Calibri (Основной текст)</vt:lpstr>
      <vt:lpstr>Courier New</vt:lpstr>
      <vt:lpstr>Symbol</vt:lpstr>
      <vt:lpstr>Times New Roman</vt:lpstr>
      <vt:lpstr>Wingdings</vt:lpstr>
      <vt:lpstr>Синерго Титульные</vt:lpstr>
      <vt:lpstr>2_Синерго Текст с 1С</vt:lpstr>
      <vt:lpstr>Синерго Заключительные слайды</vt:lpstr>
      <vt:lpstr>1_Синерго Заключительные слайды с 1С</vt:lpstr>
      <vt:lpstr>3_Синерго Текст с 1С</vt:lpstr>
      <vt:lpstr>CorelPhotoPaint.Image.11</vt:lpstr>
      <vt:lpstr>1С:Горнодобывающая промышленность 2. Оперативный учет  Обзор возможностей</vt:lpstr>
      <vt:lpstr>Презентация PowerPoint</vt:lpstr>
      <vt:lpstr>Возможности</vt:lpstr>
      <vt:lpstr>Возможности для основных  групп пользователей</vt:lpstr>
      <vt:lpstr>Презентация PowerPoint</vt:lpstr>
      <vt:lpstr>Мониторинг производственных показателей</vt:lpstr>
      <vt:lpstr>Мониторинг производственных показателей</vt:lpstr>
      <vt:lpstr>Функциональные возможности</vt:lpstr>
      <vt:lpstr>Управление горными и геологоразведочными работами</vt:lpstr>
      <vt:lpstr>Параллельный учет по видам данных</vt:lpstr>
      <vt:lpstr>Гибкая настройка аналитик оперативного учета</vt:lpstr>
      <vt:lpstr>Планирование в оперативном учете</vt:lpstr>
      <vt:lpstr>Схема планирования</vt:lpstr>
      <vt:lpstr>Планирование горных и  геологоразведочных работ</vt:lpstr>
      <vt:lpstr>Планирование горных работ</vt:lpstr>
      <vt:lpstr>Наряды на смену по горными геологоразведочным работам</vt:lpstr>
      <vt:lpstr>Структура месторождения</vt:lpstr>
      <vt:lpstr>Учет запасов полезных ископаемых</vt:lpstr>
      <vt:lpstr>Учет разубоживания и потерь полезных ископаемых</vt:lpstr>
      <vt:lpstr>Учет запасов полезных ископаемых</vt:lpstr>
      <vt:lpstr>Нормирование горных и  геологоразведочных работ</vt:lpstr>
      <vt:lpstr>Нормирование горных и  геолого-разведочных работ</vt:lpstr>
      <vt:lpstr>Нормирование технологических перевозок</vt:lpstr>
      <vt:lpstr>Нормирование технологических перевозок</vt:lpstr>
      <vt:lpstr>Оперативный учет горных и геологоразведочных работ</vt:lpstr>
      <vt:lpstr>Маркшейдерские замеры</vt:lpstr>
      <vt:lpstr>Приемка работ</vt:lpstr>
      <vt:lpstr>Оперативный учет остатков продукции</vt:lpstr>
      <vt:lpstr>Анализ исполнения  сменных нарядов</vt:lpstr>
      <vt:lpstr>План-фактный и факторный анализ горных и геологоразведочных работ</vt:lpstr>
      <vt:lpstr>Анализ оперативных данных</vt:lpstr>
      <vt:lpstr>Управление переработкой полезных ископаемых</vt:lpstr>
      <vt:lpstr>Нормативная информация по переработке продукции</vt:lpstr>
      <vt:lpstr>Нормативная информация по переработке продукции</vt:lpstr>
      <vt:lpstr>Ресурсные спецификации переработки продукции</vt:lpstr>
      <vt:lpstr>Планирование переработки</vt:lpstr>
      <vt:lpstr>Учет технологических показателей</vt:lpstr>
      <vt:lpstr>Учет переработки за смену</vt:lpstr>
      <vt:lpstr>Корректировка переработки</vt:lpstr>
      <vt:lpstr>Учет результатов переработки сторонним переработчиком</vt:lpstr>
      <vt:lpstr>Учет незавершенного производства перерабатывающей фабрики</vt:lpstr>
      <vt:lpstr>Учет незавершенного производства перерабатывающей фабрики</vt:lpstr>
      <vt:lpstr>Анализ оперативных данных</vt:lpstr>
      <vt:lpstr>План-фактный анализ переработки</vt:lpstr>
      <vt:lpstr>Управление качеством</vt:lpstr>
      <vt:lpstr>Управление качеством</vt:lpstr>
      <vt:lpstr>Показатели качества</vt:lpstr>
      <vt:lpstr>Учет проб</vt:lpstr>
      <vt:lpstr>Заказы на испытания</vt:lpstr>
      <vt:lpstr>Измерение качественных показателей продукции</vt:lpstr>
      <vt:lpstr>Расчеты цены  по качеству продукции</vt:lpstr>
      <vt:lpstr>Установка качества продукции</vt:lpstr>
      <vt:lpstr>Установка качества продукции</vt:lpstr>
      <vt:lpstr>Установка брака и несоответствия продукции</vt:lpstr>
      <vt:lpstr>Отчетность по качеству  и отбору проб</vt:lpstr>
      <vt:lpstr>Отчетность по качеству  и отбору проб</vt:lpstr>
      <vt:lpstr>Баланс металлов</vt:lpstr>
      <vt:lpstr>Баланс металлов</vt:lpstr>
      <vt:lpstr>Баланс металлов</vt:lpstr>
      <vt:lpstr>Управление складом и  отгрузкой продукции</vt:lpstr>
      <vt:lpstr>Шихтование горной массы</vt:lpstr>
      <vt:lpstr>Перемаркировка продукции</vt:lpstr>
      <vt:lpstr>Планирование отгрузки</vt:lpstr>
      <vt:lpstr>Планирование поступлений</vt:lpstr>
      <vt:lpstr>Планирование остатков</vt:lpstr>
      <vt:lpstr>Планирование внутренних перевозок</vt:lpstr>
      <vt:lpstr>Условия отгрузки продукции</vt:lpstr>
      <vt:lpstr>Разрешения на отгрузку продукции</vt:lpstr>
      <vt:lpstr>Талоны на отгрузку продукции автотранспортом</vt:lpstr>
      <vt:lpstr>Анализ отгрузок</vt:lpstr>
      <vt:lpstr>Анализ отгрузок</vt:lpstr>
      <vt:lpstr>Отгрузка продукции автотранспортом</vt:lpstr>
      <vt:lpstr>Поступление и перемещение продукции</vt:lpstr>
      <vt:lpstr>Отгрузка продукции автотранспортом</vt:lpstr>
      <vt:lpstr>Возврат продукции автотранспортом</vt:lpstr>
      <vt:lpstr>Отгрузка железнодорожным транспортом</vt:lpstr>
      <vt:lpstr>Документы движения вагонов</vt:lpstr>
      <vt:lpstr>Погрузка и разгрузка вагонов</vt:lpstr>
      <vt:lpstr>Отгрузка железнодорожным транспортом</vt:lpstr>
      <vt:lpstr>Отгрузка ж/д транспортом и формирование реализаций</vt:lpstr>
      <vt:lpstr>Маневровые работы</vt:lpstr>
      <vt:lpstr>Контроль времени нахождения вагонов на путях</vt:lpstr>
      <vt:lpstr>Дислокация вагонов</vt:lpstr>
      <vt:lpstr>Доставка вагонов грузополучателю</vt:lpstr>
      <vt:lpstr>Анализ ж/д отгрузки и состояния вагонов</vt:lpstr>
      <vt:lpstr>Анализ ж/д отгрузки и состояния вагонов</vt:lpstr>
      <vt:lpstr>Отгрузка водным транспортом</vt:lpstr>
      <vt:lpstr>Отгрузка водным транспортом</vt:lpstr>
      <vt:lpstr>Отгрузка водным транспортом</vt:lpstr>
      <vt:lpstr>Перемещение водным транспортом</vt:lpstr>
      <vt:lpstr>Отгрузка без транспорта</vt:lpstr>
      <vt:lpstr>Управление оборудованием</vt:lpstr>
      <vt:lpstr>НСИ по оборудованию</vt:lpstr>
      <vt:lpstr>Информация по оборудованию</vt:lpstr>
      <vt:lpstr>Регламентированные простои</vt:lpstr>
      <vt:lpstr>Планирование доступности оборудования</vt:lpstr>
      <vt:lpstr>Состав оборудования смены</vt:lpstr>
      <vt:lpstr>Показания счетчиков и наработка</vt:lpstr>
      <vt:lpstr>Учет времени работы и простоев оборудования</vt:lpstr>
      <vt:lpstr>Анализ простоев</vt:lpstr>
      <vt:lpstr>Анализ календарного фонда времени работы оборудования</vt:lpstr>
      <vt:lpstr>План-фактный анализ доступности оборудования</vt:lpstr>
      <vt:lpstr>Учет и групповая печать путевых листов</vt:lpstr>
      <vt:lpstr>Учет и групповая печать путевых листов</vt:lpstr>
      <vt:lpstr>Рабочий стол транспортного диспетчера</vt:lpstr>
      <vt:lpstr>Рабочий стол транспортного диспетчера</vt:lpstr>
      <vt:lpstr>Учет работы хозтранспорта и спецтехники</vt:lpstr>
      <vt:lpstr>Учет допусков сотрудников</vt:lpstr>
      <vt:lpstr>Передача оборудования контрагенту</vt:lpstr>
      <vt:lpstr>Учет шин</vt:lpstr>
      <vt:lpstr>Нормирование расхода шин</vt:lpstr>
      <vt:lpstr>Складской учет шин</vt:lpstr>
      <vt:lpstr>Учет шин на оборудовании</vt:lpstr>
      <vt:lpstr>Карточки шин и анализ ходимости</vt:lpstr>
      <vt:lpstr>Учет и нормирование ГСМ</vt:lpstr>
      <vt:lpstr>Настройка учета и  нормирования ГСМ</vt:lpstr>
      <vt:lpstr>Учет топлива по оборудованию</vt:lpstr>
      <vt:lpstr>Анализа движения топлива по оборудованию</vt:lpstr>
      <vt:lpstr>Анализа движения топлива по оборудованию</vt:lpstr>
      <vt:lpstr>Складской учет топлива  по резервуарам</vt:lpstr>
      <vt:lpstr>Складской учет топлива и ГСМ</vt:lpstr>
      <vt:lpstr>Учет заправок топлива и ГСМ</vt:lpstr>
      <vt:lpstr>Анализ остатков топлива и ГСМ на складах и заправщиках</vt:lpstr>
      <vt:lpstr>Анализ остатков топлива и ГСМ на складах и заправщиках</vt:lpstr>
      <vt:lpstr>Управление сотрудниками и кадровый учет</vt:lpstr>
      <vt:lpstr>Кадровый учет</vt:lpstr>
      <vt:lpstr>Расстановка сотрудников по оборудованию</vt:lpstr>
      <vt:lpstr>Состав бригад</vt:lpstr>
      <vt:lpstr>Оперативное табелирование сотрудников</vt:lpstr>
      <vt:lpstr>Формирование табеля</vt:lpstr>
      <vt:lpstr>Выработка сотрудников</vt:lpstr>
      <vt:lpstr>Расчет сдельной зарплаты</vt:lpstr>
      <vt:lpstr>Интеграция с типовыми решениями 1С</vt:lpstr>
      <vt:lpstr>Интеграция с  1С:ERP Горнодобывающая промышленность 2</vt:lpstr>
      <vt:lpstr>Интеграция с 1С:Документооборот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возможностей 1С Горнодобывающая промышленность 2. Оперативный учет 1.1</dc:title>
  <dc:creator>Овчаренко Екатерина</dc:creator>
  <cp:lastModifiedBy>irayu</cp:lastModifiedBy>
  <cp:revision>1031</cp:revision>
  <cp:lastPrinted>2017-09-05T04:42:17Z</cp:lastPrinted>
  <dcterms:created xsi:type="dcterms:W3CDTF">2015-09-29T09:36:40Z</dcterms:created>
  <dcterms:modified xsi:type="dcterms:W3CDTF">2023-09-11T04:11:56Z</dcterms:modified>
  <cp:contentStatus/>
</cp:coreProperties>
</file>